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8216F-AC39-4094-85FF-53660C15385E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056C1-4487-429B-BE3A-5B4712829F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438A9-7509-4DDE-B71D-71A3FBBC83CA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93D18-2B9F-4021-851F-9B01F5F11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5E180-3C8B-4DF5-9FAE-3763DCD09DFE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47C4-DC20-48BC-927D-3DBE48272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47A41-FC27-4D94-B3E1-3BCD67EF2E72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87528-EEBE-4D5D-9FBB-F76F61C31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A2D7D-2BB9-4AFA-8AAB-C79523BAA06D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21D3-7276-415A-87E3-0E7D2C7CE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1551B-DEA4-41E1-922B-B0136F53DA94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69AB6-897B-4AA2-BB85-52EBEF80C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31A8-F503-4F85-8D6B-A2FFCE2CD656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35EBA-CE31-4B07-AF0E-6CFAA5DF1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076B7-76DD-45EF-B731-C79DD257AF25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BE0EF-89C2-4396-91FA-B0B88DF6C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32FC7-27B8-4D4F-BEFC-BA6785D310E7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A69B9-42A0-4941-952E-19AEC10ED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BD401-FA2D-495B-A130-1411C7413B63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1DD7D-C1B5-43AD-83C8-989409E6C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1046C-E7DA-4A7C-B688-29C2D869CA5B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873FE-B40F-427C-8F13-91A9AB9CA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B2081C-A83F-4CC3-B78F-1347B14FE2F1}" type="datetimeFigureOut">
              <a:rPr lang="ru-RU"/>
              <a:pPr>
                <a:defRPr/>
              </a:pPr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8F44C3-51A1-40AA-BB9B-7F3080A97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unin.niv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рест 3"/>
          <p:cNvSpPr/>
          <p:nvPr/>
        </p:nvSpPr>
        <p:spPr>
          <a:xfrm>
            <a:off x="214282" y="357166"/>
            <a:ext cx="4429156" cy="1857388"/>
          </a:xfrm>
          <a:prstGeom prst="plus">
            <a:avLst>
              <a:gd name="adj" fmla="val 20455"/>
            </a:avLst>
          </a:prstGeom>
          <a:gradFill flip="none" rotWithShape="1">
            <a:gsLst>
              <a:gs pos="48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Тема:</a:t>
            </a:r>
          </a:p>
        </p:txBody>
      </p:sp>
      <p:sp>
        <p:nvSpPr>
          <p:cNvPr id="5" name="Хорда 4"/>
          <p:cNvSpPr/>
          <p:nvPr/>
        </p:nvSpPr>
        <p:spPr>
          <a:xfrm>
            <a:off x="571472" y="2285992"/>
            <a:ext cx="8215370" cy="4286280"/>
          </a:xfrm>
          <a:prstGeom prst="chord">
            <a:avLst>
              <a:gd name="adj1" fmla="val 144188"/>
              <a:gd name="adj2" fmla="val 16200003"/>
            </a:avLst>
          </a:prstGeom>
          <a:gradFill>
            <a:gsLst>
              <a:gs pos="48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5400" b="1" i="1" dirty="0">
              <a:solidFill>
                <a:srgbClr val="841C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5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И.А. Бунин. "Помню – долгий зимний вечер"</a:t>
            </a:r>
          </a:p>
          <a:p>
            <a:pPr eaLnBrk="0" hangingPunct="0">
              <a:defRPr/>
            </a:pPr>
            <a:endParaRPr lang="ru-RU" sz="5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MCj015567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428603"/>
            <a:ext cx="2752732" cy="20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Иван Бунин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928670"/>
            <a:ext cx="4000528" cy="4500594"/>
          </a:xfrm>
          <a:prstGeom prst="rect">
            <a:avLst/>
          </a:prstGeom>
          <a:ln w="190500" cap="sq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slope"/>
            <a:extrusionClr>
              <a:srgbClr val="000000"/>
            </a:extrusionClr>
          </a:sp3d>
        </p:spPr>
      </p:pic>
      <p:sp>
        <p:nvSpPr>
          <p:cNvPr id="5" name="Скругленный прямоугольник 4"/>
          <p:cNvSpPr/>
          <p:nvPr/>
        </p:nvSpPr>
        <p:spPr>
          <a:xfrm>
            <a:off x="5000628" y="357142"/>
            <a:ext cx="3643338" cy="6286568"/>
          </a:xfrm>
          <a:prstGeom prst="roundRect">
            <a:avLst/>
          </a:prstGeom>
          <a:gradFill>
            <a:gsLst>
              <a:gs pos="48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Помню - долгий зимний вечер,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Полумрак и тишина;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Тускло льется свет лампады,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Буря плачет у окна.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«Дорогой мой, - шепчет мама, 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-Если хочешь задремать,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бодрым и веселым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Завтра утром быть опять, 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Позабудь, что воет вьюга,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Позабудь, что ты со мной,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Вспомни тихий шепот леса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полдневный летний зной;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Вспомни, как шумят березы,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за лесом, у межи,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Ходят медленно и плавно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Золотые волны ржи!»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знакомому совету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доверчиво внимал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И, обвеянный мечтами,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Забываться начинал.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Вместе с тихим сном сливалось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Убаюкиванье грез –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Шепот зреющих колосьев</a:t>
            </a:r>
          </a:p>
          <a:p>
            <a:pPr>
              <a:defRPr/>
            </a:pP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невнятный шум берез…</a:t>
            </a:r>
            <a:r>
              <a:rPr lang="ru-RU" sz="1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rgbClr val="00B050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svettoch.ru/images/1.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857884" y="0"/>
            <a:ext cx="2500330" cy="2590800"/>
          </a:xfrm>
          <a:prstGeom prst="ellips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  <a:softEdge rad="112500"/>
          </a:effectLst>
        </p:spPr>
      </p:pic>
      <p:pic>
        <p:nvPicPr>
          <p:cNvPr id="15364" name="Picture 4" descr="Лампад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214290"/>
            <a:ext cx="2733280" cy="4286280"/>
          </a:xfrm>
          <a:prstGeom prst="ellips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  <a:softEdge rad="112500"/>
          </a:effectLst>
        </p:spPr>
      </p:pic>
      <p:sp>
        <p:nvSpPr>
          <p:cNvPr id="4" name="Табличка 3"/>
          <p:cNvSpPr/>
          <p:nvPr/>
        </p:nvSpPr>
        <p:spPr>
          <a:xfrm>
            <a:off x="3071802" y="2643182"/>
            <a:ext cx="5857916" cy="3929090"/>
          </a:xfrm>
          <a:prstGeom prst="plaque">
            <a:avLst/>
          </a:prstGeom>
          <a:gradFill flip="none" rotWithShape="1">
            <a:gsLst>
              <a:gs pos="48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Лампада – небольшой сосуд с фитилем, наполненный специальным маслом, который зажигается перед иконой, божницей.</a:t>
            </a:r>
            <a:endParaRPr lang="ru-RU" sz="3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47FF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48000">
              <a:srgbClr val="00B050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абличка 2"/>
          <p:cNvSpPr/>
          <p:nvPr/>
        </p:nvSpPr>
        <p:spPr>
          <a:xfrm>
            <a:off x="285720" y="571480"/>
            <a:ext cx="8429684" cy="3143272"/>
          </a:xfrm>
          <a:prstGeom prst="plaque">
            <a:avLst/>
          </a:prstGeom>
          <a:gradFill flip="none" rotWithShape="1">
            <a:gsLst>
              <a:gs pos="48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Грезы – светлые мечты, а также призрачные видения, сновидения.</a:t>
            </a:r>
            <a:endParaRPr lang="ru-RU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Documents and Settings\Наташа\Рабочий стол\FILES\PFILES\MSOFFICE\MEDIA\CNTCD1\CLIPART7\J031025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071942"/>
            <a:ext cx="5400397" cy="2232038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B050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85720" y="357166"/>
            <a:ext cx="4929222" cy="6215106"/>
          </a:xfrm>
          <a:prstGeom prst="roundRect">
            <a:avLst/>
          </a:prstGeom>
          <a:gradFill>
            <a:gsLst>
              <a:gs pos="36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Перед читателем - воспоминания автора. Герой – взрослый человек, который мысленно возвращается в детство</a:t>
            </a:r>
          </a:p>
        </p:txBody>
      </p:sp>
      <p:pic>
        <p:nvPicPr>
          <p:cNvPr id="18434" name="Picture 2" descr="C:\Documents and Settings\Наташа\Рабочий стол\FILES\PFILES\MSOFFICE\MEDIA\CNTCD1\CLIPART5\J02856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571480"/>
            <a:ext cx="3251219" cy="5508347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00B050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Наташа\Рабочий стол\FILES\PFILES\MSOFFICE\MEDIA\CNTCD1\ANIMATED\J032374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7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кругленный прямоугольник 1"/>
          <p:cNvSpPr/>
          <p:nvPr/>
        </p:nvSpPr>
        <p:spPr>
          <a:xfrm>
            <a:off x="428596" y="642918"/>
            <a:ext cx="5786478" cy="914400"/>
          </a:xfrm>
          <a:prstGeom prst="roundRect">
            <a:avLst/>
          </a:prstGeom>
          <a:gradFill flip="none" rotWithShape="1">
            <a:gsLst>
              <a:gs pos="36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Помню</a:t>
            </a:r>
            <a:r>
              <a:rPr lang="ru-RU" sz="28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долгий зимний вечер…</a:t>
            </a:r>
            <a:endParaRPr lang="ru-RU" sz="28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2714620"/>
            <a:ext cx="5786478" cy="914400"/>
          </a:xfrm>
          <a:prstGeom prst="roundRect">
            <a:avLst/>
          </a:prstGeom>
          <a:gradFill flip="none" rotWithShape="1">
            <a:gsLst>
              <a:gs pos="36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b="1" i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Позабудь</a:t>
            </a:r>
            <a:r>
              <a:rPr lang="ru-RU" sz="32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что воет вьюга…</a:t>
            </a:r>
            <a:endParaRPr lang="ru-RU" sz="32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4857760"/>
            <a:ext cx="5786478" cy="914400"/>
          </a:xfrm>
          <a:prstGeom prst="roundRect">
            <a:avLst/>
          </a:prstGeom>
          <a:gradFill flip="none" rotWithShape="1">
            <a:gsLst>
              <a:gs pos="36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800" b="1" i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Вспомни</a:t>
            </a:r>
            <a:r>
              <a:rPr lang="ru-RU" sz="28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тихий шепот леса…</a:t>
            </a:r>
            <a:endParaRPr lang="ru-RU" sz="5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6715140" y="785794"/>
            <a:ext cx="428628" cy="4857784"/>
          </a:xfrm>
          <a:prstGeom prst="rightBrace">
            <a:avLst>
              <a:gd name="adj1" fmla="val 82382"/>
              <a:gd name="adj2" fmla="val 50000"/>
            </a:avLst>
          </a:prstGeom>
          <a:gradFill flip="none" rotWithShape="1">
            <a:gsLst>
              <a:gs pos="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  <a:tileRect/>
          </a:gradFill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43834" y="714356"/>
            <a:ext cx="914400" cy="5572164"/>
          </a:xfrm>
          <a:prstGeom prst="roundRect">
            <a:avLst/>
          </a:prstGeom>
          <a:gradFill flip="none" rotWithShape="1"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антонимы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MCj010104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13"/>
            <a:ext cx="4429125" cy="707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 descr="MCj010100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-142875"/>
            <a:ext cx="4929187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214282" y="1357298"/>
            <a:ext cx="8572560" cy="4857784"/>
          </a:xfrm>
          <a:prstGeom prst="roundRect">
            <a:avLst/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Антитеза – противопоставление образов, картин, слов, понятий.</a:t>
            </a:r>
            <a:endParaRPr lang="ru-RU" sz="5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PIC_010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абличка 5"/>
          <p:cNvSpPr/>
          <p:nvPr/>
        </p:nvSpPr>
        <p:spPr>
          <a:xfrm>
            <a:off x="428596" y="642918"/>
            <a:ext cx="3929090" cy="914400"/>
          </a:xfrm>
          <a:prstGeom prst="plaque">
            <a:avLst>
              <a:gd name="adj" fmla="val 50000"/>
            </a:avLst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Эпитеты:</a:t>
            </a:r>
          </a:p>
        </p:txBody>
      </p:sp>
      <p:sp>
        <p:nvSpPr>
          <p:cNvPr id="7" name="Табличка 6"/>
          <p:cNvSpPr/>
          <p:nvPr/>
        </p:nvSpPr>
        <p:spPr>
          <a:xfrm>
            <a:off x="714348" y="3786190"/>
            <a:ext cx="3929090" cy="914400"/>
          </a:xfrm>
          <a:prstGeom prst="plaque">
            <a:avLst>
              <a:gd name="adj" fmla="val 50000"/>
            </a:avLst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Олицетворения:</a:t>
            </a:r>
          </a:p>
        </p:txBody>
      </p:sp>
      <p:sp>
        <p:nvSpPr>
          <p:cNvPr id="9" name="Табличка 8"/>
          <p:cNvSpPr/>
          <p:nvPr/>
        </p:nvSpPr>
        <p:spPr>
          <a:xfrm>
            <a:off x="4357686" y="2000240"/>
            <a:ext cx="4143404" cy="914400"/>
          </a:xfrm>
          <a:prstGeom prst="plaque">
            <a:avLst>
              <a:gd name="adj" fmla="val 50000"/>
            </a:avLst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Метафоры:</a:t>
            </a:r>
          </a:p>
        </p:txBody>
      </p:sp>
      <p:sp>
        <p:nvSpPr>
          <p:cNvPr id="10" name="Табличка 9"/>
          <p:cNvSpPr/>
          <p:nvPr/>
        </p:nvSpPr>
        <p:spPr>
          <a:xfrm>
            <a:off x="4929190" y="5000636"/>
            <a:ext cx="3929090" cy="928694"/>
          </a:xfrm>
          <a:prstGeom prst="plaque">
            <a:avLst>
              <a:gd name="adj" fmla="val 50000"/>
            </a:avLst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Цветопись</a:t>
            </a:r>
            <a:r>
              <a:rPr lang="ru-RU" sz="32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J028321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Табличка 2"/>
          <p:cNvSpPr/>
          <p:nvPr/>
        </p:nvSpPr>
        <p:spPr>
          <a:xfrm>
            <a:off x="428596" y="642918"/>
            <a:ext cx="3929090" cy="914400"/>
          </a:xfrm>
          <a:prstGeom prst="plaque">
            <a:avLst>
              <a:gd name="adj" fmla="val 50000"/>
            </a:avLst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Эпитеты:</a:t>
            </a:r>
          </a:p>
        </p:txBody>
      </p:sp>
      <p:sp>
        <p:nvSpPr>
          <p:cNvPr id="4" name="Табличка 3"/>
          <p:cNvSpPr/>
          <p:nvPr/>
        </p:nvSpPr>
        <p:spPr>
          <a:xfrm>
            <a:off x="4214810" y="2143116"/>
            <a:ext cx="4143404" cy="914400"/>
          </a:xfrm>
          <a:prstGeom prst="plaque">
            <a:avLst>
              <a:gd name="adj" fmla="val 50000"/>
            </a:avLst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Метафоры:</a:t>
            </a:r>
          </a:p>
        </p:txBody>
      </p:sp>
      <p:sp>
        <p:nvSpPr>
          <p:cNvPr id="5" name="Табличка 4"/>
          <p:cNvSpPr/>
          <p:nvPr/>
        </p:nvSpPr>
        <p:spPr>
          <a:xfrm>
            <a:off x="571472" y="3857628"/>
            <a:ext cx="3929090" cy="914400"/>
          </a:xfrm>
          <a:prstGeom prst="plaque">
            <a:avLst>
              <a:gd name="adj" fmla="val 50000"/>
            </a:avLst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Олицетворения:</a:t>
            </a:r>
          </a:p>
        </p:txBody>
      </p:sp>
      <p:sp>
        <p:nvSpPr>
          <p:cNvPr id="6" name="Табличка 5"/>
          <p:cNvSpPr/>
          <p:nvPr/>
        </p:nvSpPr>
        <p:spPr>
          <a:xfrm>
            <a:off x="4929190" y="5000636"/>
            <a:ext cx="3929090" cy="928694"/>
          </a:xfrm>
          <a:prstGeom prst="plaque">
            <a:avLst>
              <a:gd name="adj" fmla="val 50000"/>
            </a:avLst>
          </a:prstGeom>
          <a:gradFill>
            <a:gsLst>
              <a:gs pos="53000">
                <a:srgbClr val="00B050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1"/>
          </a:gra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Цветопись</a:t>
            </a:r>
            <a:r>
              <a:rPr lang="ru-RU" sz="32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219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Админ</cp:lastModifiedBy>
  <cp:revision>17</cp:revision>
  <dcterms:created xsi:type="dcterms:W3CDTF">2008-02-04T10:00:42Z</dcterms:created>
  <dcterms:modified xsi:type="dcterms:W3CDTF">2022-03-20T11:14:29Z</dcterms:modified>
</cp:coreProperties>
</file>