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8B5D139C-F817-4E1E-974D-E86917C22DB2}" type="datetimeFigureOut">
              <a:rPr lang="ru-RU"/>
              <a:pPr>
                <a:defRPr/>
              </a:pPr>
              <a:t>20.03.2022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C891D9A-1F1F-4E37-A0C4-48B56EEE3B4D}" type="slidenum">
              <a:rPr lang="ru-RU"/>
              <a:pPr>
                <a:defRPr/>
              </a:pPr>
              <a:t>‹#›</a:t>
            </a:fld>
            <a:endParaRPr lang="ru-RU"/>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B5487E9-8E46-46CE-B6F8-3BBA3CA4BEEF}" type="datetimeFigureOut">
              <a:rPr lang="ru-RU"/>
              <a:pPr>
                <a:defRPr/>
              </a:pPr>
              <a:t>20.03.2022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4733396-B6E4-48C2-82EA-81386406E47E}" type="slidenum">
              <a:rPr lang="ru-RU"/>
              <a:pPr>
                <a:defRPr/>
              </a:pPr>
              <a:t>‹#›</a:t>
            </a:fld>
            <a:endParaRPr lang="ru-RU"/>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0DF9DD8-DB49-4A30-8EC1-5F94AA1DF7DD}" type="datetimeFigureOut">
              <a:rPr lang="ru-RU"/>
              <a:pPr>
                <a:defRPr/>
              </a:pPr>
              <a:t>20.03.2022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20B5FB9-A610-437D-8063-0C7ED71798D3}" type="slidenum">
              <a:rPr lang="ru-RU"/>
              <a:pPr>
                <a:defRPr/>
              </a:pPr>
              <a:t>‹#›</a:t>
            </a:fld>
            <a:endParaRPr lang="ru-RU"/>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7662508-56C1-4DCF-9143-6FAA01900E2F}" type="datetimeFigureOut">
              <a:rPr lang="ru-RU"/>
              <a:pPr>
                <a:defRPr/>
              </a:pPr>
              <a:t>20.03.2022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0D06223-3A7E-4ACF-B7EE-BAD37625310F}" type="slidenum">
              <a:rPr lang="ru-RU"/>
              <a:pPr>
                <a:defRPr/>
              </a:pPr>
              <a:t>‹#›</a:t>
            </a:fld>
            <a:endParaRPr lang="ru-RU"/>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F680B6D8-5063-4F77-A23F-0197EC46454D}" type="datetimeFigureOut">
              <a:rPr lang="ru-RU"/>
              <a:pPr>
                <a:defRPr/>
              </a:pPr>
              <a:t>20.03.2022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C4866FF-0617-4735-80E1-278D065E3F64}" type="slidenum">
              <a:rPr lang="ru-RU"/>
              <a:pPr>
                <a:defRPr/>
              </a:pPr>
              <a:t>‹#›</a:t>
            </a:fld>
            <a:endParaRPr lang="ru-RU"/>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7A5CF3DC-C139-4CCA-9FCC-C1B1D0DD59F3}" type="datetimeFigureOut">
              <a:rPr lang="ru-RU"/>
              <a:pPr>
                <a:defRPr/>
              </a:pPr>
              <a:t>20.03.2022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670219F-95CB-423E-B34F-4AB71431BC41}" type="slidenum">
              <a:rPr lang="ru-RU"/>
              <a:pPr>
                <a:defRPr/>
              </a:pPr>
              <a:t>‹#›</a:t>
            </a:fld>
            <a:endParaRPr lang="ru-RU"/>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7BCDE75E-FB42-4950-9E97-E7B8C0BAE758}" type="datetimeFigureOut">
              <a:rPr lang="ru-RU"/>
              <a:pPr>
                <a:defRPr/>
              </a:pPr>
              <a:t>20.03.2022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5752E05-A776-4B44-BA54-5F7E031ED348}" type="slidenum">
              <a:rPr lang="ru-RU"/>
              <a:pPr>
                <a:defRPr/>
              </a:pPr>
              <a:t>‹#›</a:t>
            </a:fld>
            <a:endParaRPr lang="ru-RU"/>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5F2EF941-795D-4CC9-930B-1828B614CC1C}" type="datetimeFigureOut">
              <a:rPr lang="ru-RU"/>
              <a:pPr>
                <a:defRPr/>
              </a:pPr>
              <a:t>20.03.2022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5002024-9A69-4AA4-9B93-9CD6B982323C}" type="slidenum">
              <a:rPr lang="ru-RU"/>
              <a:pPr>
                <a:defRPr/>
              </a:pPr>
              <a:t>‹#›</a:t>
            </a:fld>
            <a:endParaRPr lang="ru-RU"/>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6E5A33E-838E-4FCE-8869-ABD93385BD50}" type="datetimeFigureOut">
              <a:rPr lang="ru-RU"/>
              <a:pPr>
                <a:defRPr/>
              </a:pPr>
              <a:t>20.03.2022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372A53F5-1E52-42C1-9A50-4023893612AB}" type="slidenum">
              <a:rPr lang="ru-RU"/>
              <a:pPr>
                <a:defRPr/>
              </a:pPr>
              <a:t>‹#›</a:t>
            </a:fld>
            <a:endParaRPr lang="ru-RU"/>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91F3AB4-16FC-4196-8B76-C5FBB2A2BF31}" type="datetimeFigureOut">
              <a:rPr lang="ru-RU"/>
              <a:pPr>
                <a:defRPr/>
              </a:pPr>
              <a:t>20.03.2022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CF902A5-7CEC-48BF-AB94-4B8C777A9600}" type="slidenum">
              <a:rPr lang="ru-RU"/>
              <a:pPr>
                <a:defRPr/>
              </a:pPr>
              <a:t>‹#›</a:t>
            </a:fld>
            <a:endParaRPr lang="ru-RU"/>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7539EC9-9439-4972-B2DC-630A1655105A}" type="datetimeFigureOut">
              <a:rPr lang="ru-RU"/>
              <a:pPr>
                <a:defRPr/>
              </a:pPr>
              <a:t>20.03.2022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4611DCF-EAF3-488C-A46C-A97A345DF5E7}" type="slidenum">
              <a:rPr lang="ru-RU"/>
              <a:pPr>
                <a:defRPr/>
              </a:pPr>
              <a:t>‹#›</a:t>
            </a:fld>
            <a:endParaRPr lang="ru-RU"/>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3D9AC94-A6CE-4BBE-A041-CDCFD02B5310}" type="datetimeFigureOut">
              <a:rPr lang="ru-RU"/>
              <a:pPr>
                <a:defRPr/>
              </a:pPr>
              <a:t>20.03.2022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1CFF6F1-299F-4BA4-B12B-2CC1767EC64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FF7A00"/>
            </a:gs>
            <a:gs pos="45000">
              <a:srgbClr val="FF7A00"/>
            </a:gs>
            <a:gs pos="70000">
              <a:srgbClr val="FF0300"/>
            </a:gs>
            <a:gs pos="100000">
              <a:srgbClr val="FFFF00"/>
            </a:gs>
          </a:gsLst>
          <a:lin ang="5400000"/>
        </a:gradFill>
        <a:effectLst/>
      </p:bgPr>
    </p:bg>
    <p:spTree>
      <p:nvGrpSpPr>
        <p:cNvPr id="1" name=""/>
        <p:cNvGrpSpPr/>
        <p:nvPr/>
      </p:nvGrpSpPr>
      <p:grpSpPr>
        <a:xfrm>
          <a:off x="0" y="0"/>
          <a:ext cx="0" cy="0"/>
          <a:chOff x="0" y="0"/>
          <a:chExt cx="0" cy="0"/>
        </a:xfrm>
      </p:grpSpPr>
      <p:sp>
        <p:nvSpPr>
          <p:cNvPr id="4" name="Ромб 3"/>
          <p:cNvSpPr/>
          <p:nvPr/>
        </p:nvSpPr>
        <p:spPr>
          <a:xfrm>
            <a:off x="500034" y="500042"/>
            <a:ext cx="5286412" cy="1571636"/>
          </a:xfrm>
          <a:prstGeom prst="diamond">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a:ln>
            <a:noFill/>
          </a:ln>
          <a:effectLst>
            <a:glow rad="228600">
              <a:schemeClr val="accent2">
                <a:satMod val="175000"/>
                <a:alpha val="40000"/>
              </a:schemeClr>
            </a:glow>
            <a:outerShdw blurRad="76200" dir="13500000" sy="23000" kx="1200000" algn="br" rotWithShape="0">
              <a:prstClr val="black">
                <a:alpha val="20000"/>
              </a:prst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anchor="ctr">
            <a:scene3d>
              <a:camera prst="orthographicFront"/>
              <a:lightRig rig="soft" dir="tl">
                <a:rot lat="0" lon="0" rev="0"/>
              </a:lightRig>
            </a:scene3d>
            <a:sp3d extrusionH="57150" contourW="25400" prstMaterial="matte">
              <a:bevelT w="25400" h="55880" prst="slope"/>
              <a:contourClr>
                <a:schemeClr val="accent2">
                  <a:tint val="20000"/>
                </a:schemeClr>
              </a:contourClr>
            </a:sp3d>
          </a:bodyPr>
          <a:lstStyle/>
          <a:p>
            <a:pPr algn="ctr" fontAlgn="auto">
              <a:spcBef>
                <a:spcPts val="0"/>
              </a:spcBef>
              <a:spcAft>
                <a:spcPts val="0"/>
              </a:spcAft>
              <a:defRPr/>
            </a:pPr>
            <a:r>
              <a:rPr lang="ru-RU" sz="5400" b="1" spc="50" dirty="0">
                <a:ln w="11430"/>
                <a:gradFill>
                  <a:gsLst>
                    <a:gs pos="25000">
                      <a:schemeClr val="accent2">
                        <a:satMod val="155000"/>
                      </a:schemeClr>
                    </a:gs>
                    <a:gs pos="100000">
                      <a:schemeClr val="accent2">
                        <a:shade val="45000"/>
                        <a:satMod val="165000"/>
                      </a:schemeClr>
                    </a:gs>
                  </a:gsLst>
                  <a:lin ang="5400000"/>
                </a:gradFill>
                <a:effectLst>
                  <a:glow rad="63500">
                    <a:schemeClr val="accent6">
                      <a:satMod val="175000"/>
                      <a:alpha val="40000"/>
                    </a:schemeClr>
                  </a:glow>
                  <a:outerShdw blurRad="60007" dist="310007" dir="7680000" sy="30000" kx="1300200" algn="ctr" rotWithShape="0">
                    <a:prstClr val="black">
                      <a:alpha val="32000"/>
                    </a:prstClr>
                  </a:outerShdw>
                  <a:reflection blurRad="6350" stA="60000" endA="900" endPos="60000" dist="60007" dir="5400000" sy="-100000" algn="bl" rotWithShape="0"/>
                </a:effectLst>
              </a:rPr>
              <a:t>ТЕМА:</a:t>
            </a:r>
          </a:p>
        </p:txBody>
      </p:sp>
      <p:sp>
        <p:nvSpPr>
          <p:cNvPr id="5" name="Блок-схема: документ 4"/>
          <p:cNvSpPr/>
          <p:nvPr/>
        </p:nvSpPr>
        <p:spPr>
          <a:xfrm>
            <a:off x="357158" y="2357430"/>
            <a:ext cx="8501122" cy="4214842"/>
          </a:xfrm>
          <a:prstGeom prst="flowChartDocument">
            <a:avLst/>
          </a:prstGeom>
          <a:gradFill flip="none"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1"/>
            <a:tileRect/>
          </a:gradFill>
          <a:ln>
            <a:noFill/>
          </a:ln>
          <a:effectLst>
            <a:glow rad="228600">
              <a:schemeClr val="accent3">
                <a:satMod val="175000"/>
                <a:alpha val="40000"/>
              </a:schemeClr>
            </a:glow>
            <a:outerShdw blurRad="76200" dir="13500000" sy="23000" kx="1200000" algn="br" rotWithShape="0">
              <a:prstClr val="black">
                <a:alpha val="20000"/>
              </a:prst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prst="slope"/>
          </a:sp3d>
        </p:spPr>
        <p:style>
          <a:lnRef idx="0">
            <a:schemeClr val="accent6"/>
          </a:lnRef>
          <a:fillRef idx="3">
            <a:schemeClr val="accent6"/>
          </a:fillRef>
          <a:effectRef idx="3">
            <a:schemeClr val="accent6"/>
          </a:effectRef>
          <a:fontRef idx="minor">
            <a:schemeClr val="lt1"/>
          </a:fontRef>
        </p:style>
        <p:txBody>
          <a:bodyPr anchor="ctr"/>
          <a:lstStyle/>
          <a:p>
            <a:pPr indent="539750" algn="ctr">
              <a:defRPr/>
            </a:pPr>
            <a:r>
              <a:rPr lang="ru-RU" sz="4000" b="1" i="1" u="sng" spc="50" dirty="0">
                <a:ln w="11430"/>
                <a:solidFill>
                  <a:srgbClr val="FFFF00"/>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Arial" pitchFamily="34" charset="0"/>
                <a:ea typeface="Times New Roman" pitchFamily="18" charset="0"/>
              </a:rPr>
              <a:t>«Народное представление о жизни человека и природы»</a:t>
            </a:r>
            <a:endParaRPr lang="ru-RU" sz="4000" b="1" i="1" spc="50" dirty="0">
              <a:ln w="11430"/>
              <a:solidFill>
                <a:srgbClr val="FFFF00"/>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Arial" pitchFamily="34" charset="0"/>
            </a:endParaRPr>
          </a:p>
          <a:p>
            <a:pPr indent="539750" algn="ctr" eaLnBrk="0" hangingPunct="0">
              <a:defRPr/>
            </a:pPr>
            <a:r>
              <a:rPr lang="ru-RU" sz="4000" b="1" i="1" u="sng" spc="50" dirty="0">
                <a:ln w="11430"/>
                <a:solidFill>
                  <a:srgbClr val="FFFF00"/>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Arial" pitchFamily="34" charset="0"/>
                <a:ea typeface="Times New Roman" pitchFamily="18" charset="0"/>
              </a:rPr>
              <a:t>(по стихотворению Н.А.Некрасова «Пчелы»).</a:t>
            </a:r>
            <a:endParaRPr lang="ru-RU" sz="4000" dirty="0"/>
          </a:p>
        </p:txBody>
      </p:sp>
      <p:pic>
        <p:nvPicPr>
          <p:cNvPr id="13317" name="Picture 5" descr="MCj04156800000[1]"/>
          <p:cNvPicPr>
            <a:picLocks noChangeAspect="1" noChangeArrowheads="1"/>
          </p:cNvPicPr>
          <p:nvPr/>
        </p:nvPicPr>
        <p:blipFill>
          <a:blip r:embed="rId2" cstate="print"/>
          <a:srcRect/>
          <a:stretch>
            <a:fillRect/>
          </a:stretch>
        </p:blipFill>
        <p:spPr bwMode="auto">
          <a:xfrm>
            <a:off x="6143636" y="428604"/>
            <a:ext cx="2400300" cy="1320800"/>
          </a:xfrm>
          <a:prstGeom prst="rect">
            <a:avLst/>
          </a:prstGeom>
          <a:noFill/>
          <a:ln w="9525">
            <a:noFill/>
            <a:miter lim="800000"/>
            <a:headEnd/>
            <a:tailEnd/>
          </a:ln>
          <a:effectLst>
            <a:glow rad="228600">
              <a:schemeClr val="accent3">
                <a:satMod val="175000"/>
                <a:alpha val="40000"/>
              </a:schemeClr>
            </a:glow>
            <a:outerShdw blurRad="76200" dir="13500000" sy="23000" kx="1200000" algn="br" rotWithShape="0">
              <a:prstClr val="black">
                <a:alpha val="20000"/>
              </a:prstClr>
            </a:outerShdw>
            <a:reflection blurRad="6350" stA="52000" endA="300" endPos="35000" dir="5400000" sy="-100000" algn="bl" rotWithShape="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nodeType="clickEffect">
                                  <p:stCondLst>
                                    <p:cond delay="0"/>
                                  </p:stCondLst>
                                  <p:childTnLst>
                                    <p:set>
                                      <p:cBhvr>
                                        <p:cTn id="13" dur="1" fill="hold">
                                          <p:stCondLst>
                                            <p:cond delay="0"/>
                                          </p:stCondLst>
                                        </p:cTn>
                                        <p:tgtEl>
                                          <p:spTgt spid="13317"/>
                                        </p:tgtEl>
                                        <p:attrNameLst>
                                          <p:attrName>style.visibility</p:attrName>
                                        </p:attrNameLst>
                                      </p:cBhvr>
                                      <p:to>
                                        <p:strVal val="visible"/>
                                      </p:to>
                                    </p:set>
                                    <p:anim calcmode="lin" valueType="num">
                                      <p:cBhvr>
                                        <p:cTn id="14" dur="1000" fill="hold"/>
                                        <p:tgtEl>
                                          <p:spTgt spid="13317"/>
                                        </p:tgtEl>
                                        <p:attrNameLst>
                                          <p:attrName>ppt_w</p:attrName>
                                        </p:attrNameLst>
                                      </p:cBhvr>
                                      <p:tavLst>
                                        <p:tav tm="0">
                                          <p:val>
                                            <p:fltVal val="0"/>
                                          </p:val>
                                        </p:tav>
                                        <p:tav tm="100000">
                                          <p:val>
                                            <p:strVal val="#ppt_w"/>
                                          </p:val>
                                        </p:tav>
                                      </p:tavLst>
                                    </p:anim>
                                    <p:anim calcmode="lin" valueType="num">
                                      <p:cBhvr>
                                        <p:cTn id="15" dur="1000" fill="hold"/>
                                        <p:tgtEl>
                                          <p:spTgt spid="13317"/>
                                        </p:tgtEl>
                                        <p:attrNameLst>
                                          <p:attrName>ppt_h</p:attrName>
                                        </p:attrNameLst>
                                      </p:cBhvr>
                                      <p:tavLst>
                                        <p:tav tm="0">
                                          <p:val>
                                            <p:fltVal val="0"/>
                                          </p:val>
                                        </p:tav>
                                        <p:tav tm="100000">
                                          <p:val>
                                            <p:strVal val="#ppt_h"/>
                                          </p:val>
                                        </p:tav>
                                      </p:tavLst>
                                    </p:anim>
                                    <p:anim calcmode="lin" valueType="num">
                                      <p:cBhvr>
                                        <p:cTn id="16" dur="1000" fill="hold"/>
                                        <p:tgtEl>
                                          <p:spTgt spid="13317"/>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1331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Рисунок 1" descr="bumblebee.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4033" name="Rectangle 1"/>
          <p:cNvSpPr>
            <a:spLocks noChangeArrowheads="1"/>
          </p:cNvSpPr>
          <p:nvPr/>
        </p:nvSpPr>
        <p:spPr bwMode="auto">
          <a:xfrm>
            <a:off x="214282" y="142852"/>
            <a:ext cx="8786874" cy="6001643"/>
          </a:xfrm>
          <a:prstGeom prst="rect">
            <a:avLst/>
          </a:prstGeom>
          <a:noFill/>
          <a:ln w="9525">
            <a:noFill/>
            <a:miter lim="800000"/>
            <a:headEnd/>
            <a:tailEnd/>
          </a:ln>
          <a:effectLst/>
        </p:spPr>
        <p:txBody>
          <a:bodyPr anchor="ctr">
            <a:spAutoFit/>
          </a:bodyPr>
          <a:lstStyle/>
          <a:p>
            <a:pPr>
              <a:defRPr/>
            </a:pPr>
            <a:r>
              <a:rPr lang="ru-RU" sz="4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Narrow" pitchFamily="34" charset="0"/>
                <a:ea typeface="Times New Roman" pitchFamily="18" charset="0"/>
              </a:rPr>
              <a:t>Итак, в стихотворении  образы пчел-работяг, хлеба с медом становятся символами созидательного труда и благосостояния русского народа. Так выражается мечта Некрасова о счастливой жизни простого русского народа.</a:t>
            </a:r>
            <a:endParaRPr lang="ru-RU" sz="4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44033">
                                            <p:txEl>
                                              <p:pRg st="0" end="0"/>
                                            </p:txEl>
                                          </p:spTgt>
                                        </p:tgtEl>
                                        <p:attrNameLst>
                                          <p:attrName>style.visibility</p:attrName>
                                        </p:attrNameLst>
                                      </p:cBhvr>
                                      <p:to>
                                        <p:strVal val="visible"/>
                                      </p:to>
                                    </p:set>
                                    <p:anim calcmode="lin" valueType="num">
                                      <p:cBhvr>
                                        <p:cTn id="7" dur="500" fill="hold"/>
                                        <p:tgtEl>
                                          <p:spTgt spid="4403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403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403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403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40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44450" y="0"/>
            <a:ext cx="9188450" cy="6858000"/>
          </a:xfrm>
          <a:prstGeom prst="rect">
            <a:avLst/>
          </a:prstGeom>
          <a:noFill/>
          <a:ln w="9525">
            <a:noFill/>
            <a:miter lim="800000"/>
            <a:headEnd/>
            <a:tailEnd/>
          </a:ln>
        </p:spPr>
      </p:pic>
      <p:sp>
        <p:nvSpPr>
          <p:cNvPr id="3" name="Заголовок 2"/>
          <p:cNvSpPr>
            <a:spLocks noGrp="1"/>
          </p:cNvSpPr>
          <p:nvPr>
            <p:ph type="title"/>
          </p:nvPr>
        </p:nvSpPr>
        <p:spPr>
          <a:xfrm>
            <a:off x="4929190" y="285728"/>
            <a:ext cx="3643338" cy="6369072"/>
          </a:xfrm>
          <a:gradFill flip="none">
            <a:gsLst>
              <a:gs pos="0">
                <a:srgbClr val="FFFF00"/>
              </a:gs>
              <a:gs pos="80000">
                <a:schemeClr val="accent6">
                  <a:shade val="93000"/>
                  <a:satMod val="130000"/>
                </a:schemeClr>
              </a:gs>
              <a:gs pos="100000">
                <a:schemeClr val="accent6">
                  <a:shade val="94000"/>
                  <a:satMod val="135000"/>
                </a:schemeClr>
              </a:gs>
            </a:gsLst>
            <a:lin ang="2700000" scaled="1"/>
            <a:tileRect/>
          </a:gradFill>
          <a:ln>
            <a:noFill/>
          </a:ln>
          <a:effectLst>
            <a:glow rad="228600">
              <a:schemeClr val="accent1">
                <a:satMod val="175000"/>
                <a:alpha val="40000"/>
              </a:schemeClr>
            </a:glow>
            <a:outerShdw blurRad="76200" dir="13500000" sy="23000" kx="1200000" algn="br" rotWithShape="0">
              <a:prstClr val="black">
                <a:alpha val="20000"/>
              </a:prstClr>
            </a:outerShdw>
            <a:reflection blurRad="6350" stA="50000" endA="300" endPos="55000" dir="5400000" sy="-100000" algn="bl" rotWithShape="0"/>
          </a:effectLst>
          <a:scene3d>
            <a:camera prst="orthographicFront">
              <a:rot lat="0" lon="0" rev="0"/>
            </a:camera>
            <a:lightRig rig="balanced" dir="t">
              <a:rot lat="0" lon="0" rev="8700000"/>
            </a:lightRig>
          </a:scene3d>
          <a:sp3d>
            <a:bevelT w="190500" h="38100"/>
          </a:sp3d>
        </p:spPr>
        <p:style>
          <a:lnRef idx="1">
            <a:schemeClr val="accent6"/>
          </a:lnRef>
          <a:fillRef idx="3">
            <a:schemeClr val="accent6"/>
          </a:fillRef>
          <a:effectRef idx="2">
            <a:schemeClr val="accent6"/>
          </a:effectRef>
          <a:fontRef idx="minor">
            <a:schemeClr val="lt1"/>
          </a:fontRef>
        </p:style>
        <p:txBody>
          <a:bodyPr rtlCol="0">
            <a:normAutofit fontScale="90000"/>
          </a:bodyPr>
          <a:lstStyle/>
          <a:p>
            <a:pPr algn="l" eaLnBrk="1" hangingPunct="1">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pPr>
            <a:r>
              <a:rPr lang="ru-RU" sz="900" dirty="0" smtClean="0">
                <a:solidFill>
                  <a:srgbClr val="FF0000"/>
                </a:solidFill>
                <a:latin typeface="Times New Roman" pitchFamily="18" charset="0"/>
                <a:ea typeface="Times New Roman" pitchFamily="18" charset="0"/>
                <a:cs typeface="Times New Roman" pitchFamily="18" charset="0"/>
              </a:rPr>
              <a:t>                  </a:t>
            </a:r>
            <a:r>
              <a:rPr lang="ru-RU" sz="1100" dirty="0" smtClean="0">
                <a:solidFill>
                  <a:srgbClr val="FF0000"/>
                </a:solidFill>
                <a:latin typeface="Times New Roman" pitchFamily="18" charset="0"/>
                <a:ea typeface="Times New Roman" pitchFamily="18" charset="0"/>
                <a:cs typeface="Times New Roman" pitchFamily="18" charset="0"/>
              </a:rPr>
              <a:t>ПЧЁЛЫ</a:t>
            </a:r>
            <a:br>
              <a:rPr lang="ru-RU" sz="1100" dirty="0" smtClean="0">
                <a:solidFill>
                  <a:srgbClr val="FF0000"/>
                </a:solidFill>
                <a:latin typeface="Times New Roman" pitchFamily="18" charset="0"/>
                <a:ea typeface="Times New Roman" pitchFamily="18" charset="0"/>
                <a:cs typeface="Times New Roman" pitchFamily="18" charset="0"/>
              </a:rPr>
            </a:br>
            <a:r>
              <a:rPr lang="ru-RU" sz="1100" dirty="0" smtClean="0">
                <a:solidFill>
                  <a:srgbClr val="FF0000"/>
                </a:solidFill>
                <a:latin typeface="Times New Roman" pitchFamily="18" charset="0"/>
                <a:ea typeface="Times New Roman" pitchFamily="18" charset="0"/>
                <a:cs typeface="Times New Roman" pitchFamily="18" charset="0"/>
              </a:rPr>
              <a:t>"</a:t>
            </a:r>
            <a:r>
              <a:rPr lang="ru-RU" sz="1100" dirty="0" err="1" smtClean="0">
                <a:solidFill>
                  <a:srgbClr val="FF0000"/>
                </a:solidFill>
                <a:latin typeface="Times New Roman" pitchFamily="18" charset="0"/>
                <a:ea typeface="Times New Roman" pitchFamily="18" charset="0"/>
                <a:cs typeface="Times New Roman" pitchFamily="18" charset="0"/>
              </a:rPr>
              <a:t>Натко</a:t>
            </a:r>
            <a:r>
              <a:rPr lang="ru-RU" sz="1100" dirty="0" smtClean="0">
                <a:solidFill>
                  <a:srgbClr val="FF0000"/>
                </a:solidFill>
                <a:latin typeface="Times New Roman" pitchFamily="18" charset="0"/>
                <a:ea typeface="Times New Roman" pitchFamily="18" charset="0"/>
                <a:cs typeface="Times New Roman" pitchFamily="18" charset="0"/>
              </a:rPr>
              <a:t> медку! с караваем покушай,</a:t>
            </a:r>
            <a:r>
              <a:rPr lang="ru-RU" sz="1100" dirty="0" smtClean="0">
                <a:solidFill>
                  <a:srgbClr val="FF0000"/>
                </a:solidFill>
                <a:latin typeface="Times New Roman" pitchFamily="18" charset="0"/>
                <a:cs typeface="Times New Roman" pitchFamily="18" charset="0"/>
              </a:rPr>
              <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ea typeface="Times New Roman" pitchFamily="18" charset="0"/>
                <a:cs typeface="Times New Roman" pitchFamily="18" charset="0"/>
              </a:rPr>
              <a:t>Притчу про пчелок послушай!</a:t>
            </a:r>
            <a:br>
              <a:rPr lang="ru-RU" sz="1100" dirty="0" smtClean="0">
                <a:solidFill>
                  <a:srgbClr val="FF0000"/>
                </a:solidFill>
                <a:latin typeface="Times New Roman" pitchFamily="18" charset="0"/>
                <a:ea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Нынче не в меру вода разлилась,</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Думали, просто идет наводнение,</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Только и сухо, что наше селение</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По огороды, где ульи у нас.</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Пчелка осталась водой окруженная,</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Видит и лес, и луга вдалеке,</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Ну и летит, - ничего налегке,</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А как назад полетит нагруженная,</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Сил не хватает у милой. Беда!</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Пчелами вся запестрела вода,</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Тонут работницы, тонут сердечные!</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Горю помочь мы не чаяли, грешные,</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Не догадаться самим бы вовек!</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Да нанесло человека хорошего,</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Под благовещенье помнишь прохожего?</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Он надоумил, христов человек!</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Слушай, сынок, как мы пчелок избавили:</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Я при прохожем тужил-тосковал;</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"Вы бы им до суши вехи поставили", -</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Это он слово сказал!</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Веришь: чуть первую веху зеленую</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На воду вывезли, стали втыкать,</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Поняли пчелки сноровку мудреную:</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Так и валят и валят отдыхать!</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Как богомолки у церкви на лавочке,</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Сели - сидят.</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 На бугре-то ни </a:t>
            </a:r>
            <a:r>
              <a:rPr lang="ru-RU" sz="1100" dirty="0" err="1" smtClean="0">
                <a:solidFill>
                  <a:srgbClr val="FF0000"/>
                </a:solidFill>
                <a:latin typeface="Times New Roman" pitchFamily="18" charset="0"/>
                <a:cs typeface="Times New Roman" pitchFamily="18" charset="0"/>
              </a:rPr>
              <a:t>травочки</a:t>
            </a:r>
            <a:r>
              <a:rPr lang="ru-RU" sz="1100" dirty="0" smtClean="0">
                <a:solidFill>
                  <a:srgbClr val="FF0000"/>
                </a:solidFill>
                <a:latin typeface="Times New Roman" pitchFamily="18" charset="0"/>
                <a:cs typeface="Times New Roman" pitchFamily="18" charset="0"/>
              </a:rPr>
              <a:t>,</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Ну, а в лесу и в полях благодать:</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Пчелкам не страшно туда залетать.</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Всё от единого слова хорошего!</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Кушай на здравие, будем с медком.</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Благослови бог прохожего!"</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 Закончил мужик, осенился крестом;</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Мед с караваем парнишка докушал,</a:t>
            </a:r>
            <a:br>
              <a:rPr lang="ru-RU" sz="1100" dirty="0" smtClean="0">
                <a:solidFill>
                  <a:srgbClr val="FF0000"/>
                </a:solidFill>
                <a:latin typeface="Times New Roman" pitchFamily="18" charset="0"/>
                <a:cs typeface="Times New Roman" pitchFamily="18" charset="0"/>
              </a:rPr>
            </a:br>
            <a:r>
              <a:rPr lang="ru-RU" sz="1100" dirty="0" err="1" smtClean="0">
                <a:solidFill>
                  <a:srgbClr val="FF0000"/>
                </a:solidFill>
                <a:latin typeface="Times New Roman" pitchFamily="18" charset="0"/>
                <a:cs typeface="Times New Roman" pitchFamily="18" charset="0"/>
              </a:rPr>
              <a:t>Тятину</a:t>
            </a:r>
            <a:r>
              <a:rPr lang="ru-RU" sz="1100" dirty="0" smtClean="0">
                <a:solidFill>
                  <a:srgbClr val="FF0000"/>
                </a:solidFill>
                <a:latin typeface="Times New Roman" pitchFamily="18" charset="0"/>
                <a:cs typeface="Times New Roman" pitchFamily="18" charset="0"/>
              </a:rPr>
              <a:t> притчу тем часом прослушал</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И за прохожего низкий поклон</a:t>
            </a:r>
            <a:br>
              <a:rPr lang="ru-RU" sz="1100" dirty="0" smtClean="0">
                <a:solidFill>
                  <a:srgbClr val="FF0000"/>
                </a:solidFill>
                <a:latin typeface="Times New Roman" pitchFamily="18" charset="0"/>
                <a:cs typeface="Times New Roman" pitchFamily="18" charset="0"/>
              </a:rPr>
            </a:br>
            <a:r>
              <a:rPr lang="ru-RU" sz="1100" dirty="0" smtClean="0">
                <a:solidFill>
                  <a:srgbClr val="FF0000"/>
                </a:solidFill>
                <a:latin typeface="Times New Roman" pitchFamily="18" charset="0"/>
                <a:cs typeface="Times New Roman" pitchFamily="18" charset="0"/>
              </a:rPr>
              <a:t>Господу богу отвесил и он.</a:t>
            </a:r>
            <a:br>
              <a:rPr lang="ru-RU" sz="1100" dirty="0" smtClean="0">
                <a:solidFill>
                  <a:srgbClr val="FF0000"/>
                </a:solidFill>
                <a:latin typeface="Times New Roman" pitchFamily="18" charset="0"/>
                <a:cs typeface="Times New Roman" pitchFamily="18" charset="0"/>
              </a:rPr>
            </a:br>
            <a:endParaRPr lang="ru-RU" sz="1100" dirty="0" smtClean="0">
              <a:solidFill>
                <a:srgbClr val="FF000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абличка 2"/>
          <p:cNvSpPr/>
          <p:nvPr/>
        </p:nvSpPr>
        <p:spPr>
          <a:xfrm>
            <a:off x="928662" y="357166"/>
            <a:ext cx="7500990" cy="914400"/>
          </a:xfrm>
          <a:prstGeom prst="plaque">
            <a:avLst>
              <a:gd name="adj" fmla="val 50000"/>
            </a:avLst>
          </a:prstGeom>
          <a:gradFill flip="none" rotWithShape="1">
            <a:gsLst>
              <a:gs pos="0">
                <a:srgbClr val="FFFF00"/>
              </a:gs>
              <a:gs pos="80000">
                <a:schemeClr val="accent6">
                  <a:shade val="93000"/>
                  <a:satMod val="130000"/>
                </a:schemeClr>
              </a:gs>
              <a:gs pos="100000">
                <a:schemeClr val="accent6">
                  <a:shade val="94000"/>
                  <a:satMod val="135000"/>
                </a:schemeClr>
              </a:gs>
            </a:gsLst>
            <a:lin ang="13500000" scaled="1"/>
            <a:tileRect/>
          </a:gradFill>
          <a:ln>
            <a:noFill/>
          </a:ln>
          <a:effectLst>
            <a:glow rad="139700">
              <a:schemeClr val="accent1">
                <a:satMod val="175000"/>
                <a:alpha val="40000"/>
              </a:schemeClr>
            </a:glow>
            <a:outerShdw blurRad="76200" dir="13500000" sy="23000" kx="1200000" algn="br" rotWithShape="0">
              <a:prstClr val="black">
                <a:alpha val="20000"/>
              </a:prstClr>
            </a:outerShdw>
            <a:reflection blurRad="6350" stA="50000" endA="295" endPos="92000" dist="101600" dir="5400000" sy="-100000" algn="bl" rotWithShape="0"/>
          </a:effectLst>
          <a:scene3d>
            <a:camera prst="orthographicFront">
              <a:rot lat="0" lon="0" rev="0"/>
            </a:camera>
            <a:lightRig rig="balanced" dir="t">
              <a:rot lat="0" lon="0" rev="8700000"/>
            </a:lightRig>
          </a:scene3d>
          <a:sp3d>
            <a:bevelT w="190500" h="38100" prst="convex"/>
          </a:sp3d>
        </p:spPr>
        <p:style>
          <a:lnRef idx="0">
            <a:schemeClr val="accent6"/>
          </a:lnRef>
          <a:fillRef idx="3">
            <a:schemeClr val="accent6"/>
          </a:fillRef>
          <a:effectRef idx="3">
            <a:schemeClr val="accent6"/>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ru-RU" sz="3200" b="1" spc="50" dirty="0">
                <a:ln w="11430"/>
                <a:gradFill>
                  <a:gsLst>
                    <a:gs pos="25000">
                      <a:schemeClr val="accent2">
                        <a:satMod val="155000"/>
                      </a:schemeClr>
                    </a:gs>
                    <a:gs pos="100000">
                      <a:schemeClr val="accent2">
                        <a:shade val="45000"/>
                        <a:satMod val="165000"/>
                      </a:schemeClr>
                    </a:gs>
                  </a:gsLst>
                  <a:lin ang="5400000"/>
                </a:gradFill>
                <a:effectLst>
                  <a:outerShdw blurRad="60007" dist="310007" dir="7680000" sy="30000" kx="1300200" algn="ctr" rotWithShape="0">
                    <a:prstClr val="black">
                      <a:alpha val="32000"/>
                    </a:prstClr>
                  </a:outerShdw>
                  <a:reflection blurRad="6350" stA="55000" endA="300" endPos="45500" dir="5400000" sy="-100000" algn="bl" rotWithShape="0"/>
                </a:effectLst>
              </a:rPr>
              <a:t>КОМПОЗИЦИЯ СТИХОТВОРЕНИЯ</a:t>
            </a:r>
          </a:p>
        </p:txBody>
      </p:sp>
      <p:sp>
        <p:nvSpPr>
          <p:cNvPr id="4" name="Блок-схема: задержка 3"/>
          <p:cNvSpPr/>
          <p:nvPr/>
        </p:nvSpPr>
        <p:spPr>
          <a:xfrm>
            <a:off x="714348" y="1785926"/>
            <a:ext cx="7429552" cy="4643470"/>
          </a:xfrm>
          <a:prstGeom prst="flowChartDelay">
            <a:avLst/>
          </a:prstGeom>
          <a:gradFill flip="none" rotWithShape="1">
            <a:gsLst>
              <a:gs pos="0">
                <a:srgbClr val="FFFF00"/>
              </a:gs>
              <a:gs pos="80000">
                <a:schemeClr val="accent6">
                  <a:shade val="93000"/>
                  <a:satMod val="130000"/>
                </a:schemeClr>
              </a:gs>
              <a:gs pos="100000">
                <a:schemeClr val="accent6">
                  <a:shade val="94000"/>
                  <a:satMod val="135000"/>
                </a:schemeClr>
              </a:gs>
            </a:gsLst>
            <a:lin ang="10800000" scaled="1"/>
            <a:tileRect/>
          </a:gradFill>
          <a:ln>
            <a:noFill/>
          </a:ln>
          <a:effectLst>
            <a:glow rad="139700">
              <a:schemeClr val="accent1">
                <a:satMod val="175000"/>
                <a:alpha val="40000"/>
              </a:schemeClr>
            </a:glow>
            <a:outerShdw blurRad="76200" dir="13500000" sy="23000" kx="1200000" algn="br" rotWithShape="0">
              <a:prstClr val="black">
                <a:alpha val="20000"/>
              </a:prstClr>
            </a:outerShdw>
            <a:reflection blurRad="6350" stA="50000" endA="300" endPos="90000" dist="50800" dir="5400000" sy="-100000" algn="bl" rotWithShape="0"/>
          </a:effectLst>
          <a:scene3d>
            <a:camera prst="orthographicFront">
              <a:rot lat="0" lon="0" rev="0"/>
            </a:camera>
            <a:lightRig rig="balanced" dir="t">
              <a:rot lat="0" lon="0" rev="8700000"/>
            </a:lightRig>
          </a:scene3d>
          <a:sp3d>
            <a:bevelT w="190500" h="38100" prst="relaxedInset"/>
          </a:sp3d>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ru-RU"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310007" dir="7680000" sy="30000" kx="1300200" algn="ctr" rotWithShape="0">
                    <a:prstClr val="black">
                      <a:alpha val="32000"/>
                    </a:prstClr>
                  </a:outerShdw>
                  <a:reflection blurRad="6350" stA="55000" endA="300" endPos="45500" dir="5400000" sy="-100000" algn="bl" rotWithShape="0"/>
                </a:effectLst>
                <a:latin typeface="Times New Roman" pitchFamily="18" charset="0"/>
                <a:cs typeface="Times New Roman" pitchFamily="18" charset="0"/>
              </a:rPr>
              <a:t>Рассказ крестьянина своему сыну о том, что случилось во время наводнения с пчелами и как их удалось спасти</a:t>
            </a:r>
          </a:p>
        </p:txBody>
      </p:sp>
      <p:pic>
        <p:nvPicPr>
          <p:cNvPr id="15365" name="Picture 5" descr="MCj01503030000[1]"/>
          <p:cNvPicPr>
            <a:picLocks noChangeAspect="1" noChangeArrowheads="1"/>
          </p:cNvPicPr>
          <p:nvPr/>
        </p:nvPicPr>
        <p:blipFill>
          <a:blip r:embed="rId2" cstate="print"/>
          <a:srcRect/>
          <a:stretch>
            <a:fillRect/>
          </a:stretch>
        </p:blipFill>
        <p:spPr bwMode="auto">
          <a:xfrm>
            <a:off x="7143768" y="1643050"/>
            <a:ext cx="1803400" cy="1384300"/>
          </a:xfrm>
          <a:prstGeom prst="rect">
            <a:avLst/>
          </a:prstGeom>
          <a:noFill/>
          <a:ln w="9525">
            <a:noFill/>
            <a:miter lim="800000"/>
            <a:headEnd/>
            <a:tailEnd/>
          </a:ln>
          <a:effectLst>
            <a:glow rad="139700">
              <a:schemeClr val="accent6">
                <a:satMod val="175000"/>
                <a:alpha val="40000"/>
              </a:schemeClr>
            </a:glow>
            <a:outerShdw blurRad="76200" dir="13500000" sy="23000" kx="1200000" algn="br" rotWithShape="0">
              <a:prstClr val="black">
                <a:alpha val="20000"/>
              </a:prstClr>
            </a:outerShdw>
            <a:reflection blurRad="6350" stA="52000" endA="300" endPos="35000" dir="5400000" sy="-100000" algn="bl" rotWithShape="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4"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from="(-#ppt_w/2)" to="(#ppt_x)" calcmode="lin" valueType="num">
                                      <p:cBhvr>
                                        <p:cTn id="13" dur="600" fill="hold">
                                          <p:stCondLst>
                                            <p:cond delay="0"/>
                                          </p:stCondLst>
                                        </p:cTn>
                                        <p:tgtEl>
                                          <p:spTgt spid="4"/>
                                        </p:tgtEl>
                                        <p:attrNameLst>
                                          <p:attrName>ppt_x</p:attrName>
                                        </p:attrNameLst>
                                      </p:cBhvr>
                                    </p:anim>
                                    <p:anim from="0" to="-1.0" calcmode="lin" valueType="num">
                                      <p:cBhvr>
                                        <p:cTn id="14" dur="200" decel="50000" autoRev="1" fill="hold">
                                          <p:stCondLst>
                                            <p:cond delay="600"/>
                                          </p:stCondLst>
                                        </p:cTn>
                                        <p:tgtEl>
                                          <p:spTgt spid="4"/>
                                        </p:tgtEl>
                                        <p:attrNameLst>
                                          <p:attrName>xshear</p:attrName>
                                        </p:attrNameLst>
                                      </p:cBhvr>
                                    </p:anim>
                                    <p:animScale>
                                      <p:cBhvr>
                                        <p:cTn id="15" dur="200" decel="100000" autoRev="1" fill="hold">
                                          <p:stCondLst>
                                            <p:cond delay="600"/>
                                          </p:stCondLst>
                                        </p:cTn>
                                        <p:tgtEl>
                                          <p:spTgt spid="4"/>
                                        </p:tgtEl>
                                      </p:cBhvr>
                                      <p:from x="100000" y="100000"/>
                                      <p:to x="80000" y="100000"/>
                                    </p:animScale>
                                    <p:anim by="(#ppt_h/3+#ppt_w*0.1)" calcmode="lin" valueType="num">
                                      <p:cBhvr additive="sum">
                                        <p:cTn id="16"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Рисунок 4" descr="dscf0116.jpg"/>
          <p:cNvPicPr>
            <a:picLocks noChangeAspect="1"/>
          </p:cNvPicPr>
          <p:nvPr/>
        </p:nvPicPr>
        <p:blipFill>
          <a:blip r:embed="rId2" cstate="print"/>
          <a:srcRect/>
          <a:stretch>
            <a:fillRect/>
          </a:stretch>
        </p:blipFill>
        <p:spPr bwMode="auto">
          <a:xfrm>
            <a:off x="0" y="0"/>
            <a:ext cx="9144000" cy="6877050"/>
          </a:xfrm>
          <a:prstGeom prst="rect">
            <a:avLst/>
          </a:prstGeom>
          <a:noFill/>
          <a:ln w="9525">
            <a:noFill/>
            <a:miter lim="800000"/>
            <a:headEnd/>
            <a:tailEnd/>
          </a:ln>
        </p:spPr>
      </p:pic>
      <p:sp>
        <p:nvSpPr>
          <p:cNvPr id="3" name="Блок-схема: данные 2"/>
          <p:cNvSpPr/>
          <p:nvPr/>
        </p:nvSpPr>
        <p:spPr>
          <a:xfrm>
            <a:off x="0" y="428604"/>
            <a:ext cx="8001024" cy="6143668"/>
          </a:xfrm>
          <a:prstGeom prst="flowChartInputOutput">
            <a:avLst/>
          </a:prstGeom>
          <a:gradFill flip="none" rotWithShape="1">
            <a:gsLst>
              <a:gs pos="0">
                <a:srgbClr val="FFFF00"/>
              </a:gs>
              <a:gs pos="80000">
                <a:schemeClr val="accent6">
                  <a:shade val="93000"/>
                  <a:satMod val="130000"/>
                </a:schemeClr>
              </a:gs>
              <a:gs pos="100000">
                <a:schemeClr val="accent6">
                  <a:shade val="94000"/>
                  <a:satMod val="135000"/>
                </a:schemeClr>
              </a:gs>
            </a:gsLst>
            <a:lin ang="2700000" scaled="1"/>
            <a:tileRect/>
          </a:gradFill>
          <a:ln>
            <a:noFill/>
          </a:ln>
          <a:effectLst>
            <a:glow rad="228600">
              <a:schemeClr val="accent1">
                <a:satMod val="175000"/>
                <a:alpha val="40000"/>
              </a:schemeClr>
            </a:glow>
            <a:outerShdw blurRad="76200" dir="18900000" sy="23000" kx="-1200000" algn="bl" rotWithShape="0">
              <a:prstClr val="black">
                <a:alpha val="20000"/>
              </a:prstClr>
            </a:outerShdw>
            <a:reflection blurRad="6350" stA="50000" endA="300" endPos="90000" dist="50800" dir="5400000" sy="-100000" algn="bl" rotWithShape="0"/>
          </a:effectLst>
          <a:scene3d>
            <a:camera prst="orthographicFront">
              <a:rot lat="0" lon="0" rev="0"/>
            </a:camera>
            <a:lightRig rig="balanced" dir="t">
              <a:rot lat="0" lon="0" rev="8700000"/>
            </a:lightRig>
          </a:scene3d>
          <a:sp3d>
            <a:bevelT w="190500" h="381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47625" algn="l"/>
              </a:tabLst>
              <a:defRPr/>
            </a:pPr>
            <a:r>
              <a:rPr lang="ru-RU" sz="44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200025" dir="15000000" sy="30000" kx="-1800000" algn="bl" rotWithShape="0">
                    <a:prstClr val="black">
                      <a:alpha val="32000"/>
                    </a:prstClr>
                  </a:outerShdw>
                  <a:reflection blurRad="6350" stA="60000" endA="900" endPos="58000" dir="5400000" sy="-100000" algn="bl" rotWithShape="0"/>
                </a:effectLst>
                <a:latin typeface="Times New Roman" pitchFamily="18" charset="0"/>
                <a:ea typeface="Times New Roman" pitchFamily="18" charset="0"/>
                <a:cs typeface="Times New Roman" pitchFamily="18" charset="0"/>
              </a:rPr>
              <a:t>Монолог, превращающийся незримо в диалог, - особенность многих стихотворений Некрасова.</a:t>
            </a:r>
            <a:endParaRPr lang="ru-RU" sz="44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60007" dist="200025" dir="15000000" sy="30000" kx="-1800000" algn="bl" rotWithShape="0">
                  <a:prstClr val="black">
                    <a:alpha val="32000"/>
                  </a:prstClr>
                </a:outerShdw>
                <a:reflection blurRad="6350" stA="60000" endA="900" endPos="58000" dir="5400000" sy="-100000" algn="bl" rotWithShape="0"/>
              </a:effectLst>
              <a:latin typeface="Times New Roman" pitchFamily="18" charset="0"/>
              <a:cs typeface="Times New Roman" pitchFamily="18" charset="0"/>
            </a:endParaRPr>
          </a:p>
        </p:txBody>
      </p:sp>
      <p:pic>
        <p:nvPicPr>
          <p:cNvPr id="17410" name="Picture 2" descr="Репродукция: Портрет поэта Н.А. Некрасова.1877. И.Н. Крамской  "/>
          <p:cNvPicPr>
            <a:picLocks noChangeAspect="1" noChangeArrowheads="1"/>
          </p:cNvPicPr>
          <p:nvPr/>
        </p:nvPicPr>
        <p:blipFill>
          <a:blip r:embed="rId3" cstate="print"/>
          <a:srcRect/>
          <a:stretch>
            <a:fillRect/>
          </a:stretch>
        </p:blipFill>
        <p:spPr bwMode="auto">
          <a:xfrm>
            <a:off x="6286512" y="2428868"/>
            <a:ext cx="2476504" cy="3533146"/>
          </a:xfrm>
          <a:prstGeom prst="rect">
            <a:avLst/>
          </a:prstGeom>
          <a:ln w="190500" cap="sq">
            <a:solidFill>
              <a:schemeClr val="accent2">
                <a:lumMod val="50000"/>
              </a:schemeClr>
            </a:solidFill>
            <a:prstDash val="solid"/>
            <a:miter lim="800000"/>
          </a:ln>
          <a:effectLst>
            <a:outerShdw blurRad="76200" dir="18900000" sy="23000" kx="-1200000" algn="bl" rotWithShape="0">
              <a:prstClr val="black">
                <a:alpha val="20000"/>
              </a:prstClr>
            </a:outerShdw>
            <a:reflection blurRad="6350" stA="50000" endA="300" endPos="90000" dist="50800" dir="5400000" sy="-100000" algn="bl" rotWithShape="0"/>
          </a:effectLst>
          <a:scene3d>
            <a:camera prst="perspectiveFront" fov="5400000"/>
            <a:lightRig rig="threePt" dir="t">
              <a:rot lat="0" lon="0" rev="2100000"/>
            </a:lightRig>
          </a:scene3d>
          <a:sp3d extrusionH="25400">
            <a:bevelT w="304800" h="152400" prst="slope"/>
            <a:extrusionClr>
              <a:srgbClr val="000000"/>
            </a:extrusionClr>
          </a:sp3d>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diamond(in)">
                                      <p:cBhvr>
                                        <p:cTn id="7" dur="20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from="(-#ppt_w/2)" to="(#ppt_x)" calcmode="lin" valueType="num">
                                      <p:cBhvr>
                                        <p:cTn id="12" dur="600" fill="hold">
                                          <p:stCondLst>
                                            <p:cond delay="0"/>
                                          </p:stCondLst>
                                        </p:cTn>
                                        <p:tgtEl>
                                          <p:spTgt spid="3"/>
                                        </p:tgtEl>
                                        <p:attrNameLst>
                                          <p:attrName>ppt_x</p:attrName>
                                        </p:attrNameLst>
                                      </p:cBhvr>
                                    </p:anim>
                                    <p:anim from="0" to="-1.0" calcmode="lin" valueType="num">
                                      <p:cBhvr>
                                        <p:cTn id="13" dur="200" decel="50000" autoRev="1" fill="hold">
                                          <p:stCondLst>
                                            <p:cond delay="600"/>
                                          </p:stCondLst>
                                        </p:cTn>
                                        <p:tgtEl>
                                          <p:spTgt spid="3"/>
                                        </p:tgtEl>
                                        <p:attrNameLst>
                                          <p:attrName>xshear</p:attrName>
                                        </p:attrNameLst>
                                      </p:cBhvr>
                                    </p:anim>
                                    <p:animScale>
                                      <p:cBhvr>
                                        <p:cTn id="14" dur="200" decel="100000" autoRev="1" fill="hold">
                                          <p:stCondLst>
                                            <p:cond delay="600"/>
                                          </p:stCondLst>
                                        </p:cTn>
                                        <p:tgtEl>
                                          <p:spTgt spid="3"/>
                                        </p:tgtEl>
                                      </p:cBhvr>
                                      <p:from x="100000" y="100000"/>
                                      <p:to x="80000" y="100000"/>
                                    </p:animScale>
                                    <p:anim by="(#ppt_h/3+#ppt_w*0.1)" calcmode="lin" valueType="num">
                                      <p:cBhvr additive="sum">
                                        <p:cTn id="15" dur="200" decel="100000" autoRev="1" fill="hold">
                                          <p:stCondLst>
                                            <p:cond delay="600"/>
                                          </p:stCondLst>
                                        </p:cTn>
                                        <p:tgtEl>
                                          <p:spTgt spid="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Рисунок 4" descr="Безымянный.bmp"/>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Ромб 2"/>
          <p:cNvSpPr/>
          <p:nvPr/>
        </p:nvSpPr>
        <p:spPr>
          <a:xfrm>
            <a:off x="357158" y="500042"/>
            <a:ext cx="4857784" cy="1914532"/>
          </a:xfrm>
          <a:prstGeom prst="diamond">
            <a:avLst/>
          </a:prstGeom>
          <a:gradFill>
            <a:gsLst>
              <a:gs pos="0">
                <a:srgbClr val="FFFF00"/>
              </a:gs>
              <a:gs pos="80000">
                <a:schemeClr val="accent6">
                  <a:shade val="93000"/>
                  <a:satMod val="130000"/>
                </a:schemeClr>
              </a:gs>
              <a:gs pos="100000">
                <a:schemeClr val="accent6">
                  <a:shade val="94000"/>
                  <a:satMod val="135000"/>
                </a:schemeClr>
              </a:gs>
            </a:gsLst>
            <a:lin ang="2700000" scaled="1"/>
          </a:gradFill>
          <a:ln>
            <a:noFill/>
          </a:ln>
          <a:effectLst>
            <a:glow rad="139700">
              <a:schemeClr val="accent1">
                <a:satMod val="175000"/>
                <a:alpha val="40000"/>
              </a:schemeClr>
            </a:glow>
            <a:outerShdw blurRad="76200" dir="13500000" sy="23000" kx="1200000" algn="br" rotWithShape="0">
              <a:prstClr val="black">
                <a:alpha val="20000"/>
              </a:prstClr>
            </a:outerShdw>
            <a:reflection blurRad="6350" stA="50000" endA="300" endPos="90000" dist="50800" dir="5400000" sy="-100000" algn="bl" rotWithShape="0"/>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4400" u="sng" dirty="0">
                <a:ln w="18415" cmpd="sng">
                  <a:solidFill>
                    <a:srgbClr val="FFFFFF"/>
                  </a:solidFill>
                  <a:prstDash val="solid"/>
                </a:ln>
                <a:solidFill>
                  <a:srgbClr val="FFFFFF"/>
                </a:solidFill>
                <a:effectLst>
                  <a:outerShdw blurRad="60007" dist="310007" dir="7680000" sy="30000" kx="1300200" algn="ctr" rotWithShape="0">
                    <a:prstClr val="black">
                      <a:alpha val="32000"/>
                    </a:prstClr>
                  </a:outerShdw>
                </a:effectLst>
                <a:latin typeface="Arial Narrow" pitchFamily="34" charset="0"/>
                <a:ea typeface="Times New Roman" pitchFamily="18" charset="0"/>
              </a:rPr>
              <a:t>Притча </a:t>
            </a:r>
            <a:endParaRPr lang="ru-RU" sz="4400" dirty="0">
              <a:ln w="18415" cmpd="sng">
                <a:solidFill>
                  <a:srgbClr val="FFFFFF"/>
                </a:solidFill>
                <a:prstDash val="solid"/>
              </a:ln>
              <a:solidFill>
                <a:srgbClr val="FFFFFF"/>
              </a:solidFill>
              <a:effectLst>
                <a:outerShdw blurRad="60007" dist="310007" dir="7680000" sy="30000" kx="1300200" algn="ctr" rotWithShape="0">
                  <a:prstClr val="black">
                    <a:alpha val="32000"/>
                  </a:prstClr>
                </a:outerShdw>
              </a:effectLst>
            </a:endParaRPr>
          </a:p>
        </p:txBody>
      </p:sp>
      <p:sp>
        <p:nvSpPr>
          <p:cNvPr id="4" name="Блок-схема: ручной ввод 3"/>
          <p:cNvSpPr/>
          <p:nvPr/>
        </p:nvSpPr>
        <p:spPr>
          <a:xfrm>
            <a:off x="500034" y="2714620"/>
            <a:ext cx="8429684" cy="3714776"/>
          </a:xfrm>
          <a:prstGeom prst="flowChartManualInput">
            <a:avLst/>
          </a:prstGeom>
          <a:gradFill flip="none" rotWithShape="1">
            <a:gsLst>
              <a:gs pos="0">
                <a:srgbClr val="FFFF00"/>
              </a:gs>
              <a:gs pos="80000">
                <a:schemeClr val="accent6">
                  <a:shade val="93000"/>
                  <a:satMod val="130000"/>
                </a:schemeClr>
              </a:gs>
              <a:gs pos="100000">
                <a:schemeClr val="accent6">
                  <a:shade val="94000"/>
                  <a:satMod val="135000"/>
                </a:schemeClr>
              </a:gs>
            </a:gsLst>
            <a:path path="circle">
              <a:fillToRect r="100000" b="100000"/>
            </a:path>
            <a:tileRect l="-100000" t="-100000"/>
          </a:gradFill>
          <a:ln>
            <a:noFill/>
          </a:ln>
          <a:effectLst>
            <a:glow rad="228600">
              <a:schemeClr val="accent1">
                <a:satMod val="175000"/>
                <a:alpha val="40000"/>
              </a:schemeClr>
            </a:glow>
            <a:outerShdw blurRad="76200" dir="13500000" sy="23000" kx="1200000" algn="br" rotWithShape="0">
              <a:prstClr val="black">
                <a:alpha val="20000"/>
              </a:prst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4000" dirty="0">
                <a:ln>
                  <a:solidFill>
                    <a:srgbClr val="FF0000"/>
                  </a:solidFill>
                </a:ln>
                <a:solidFill>
                  <a:srgbClr val="FF0000"/>
                </a:solidFill>
                <a:latin typeface="Arial Narrow" pitchFamily="34" charset="0"/>
                <a:ea typeface="Times New Roman" pitchFamily="18" charset="0"/>
              </a:rPr>
              <a:t> </a:t>
            </a:r>
            <a:r>
              <a:rPr lang="ru-RU" sz="4000" dirty="0">
                <a:ln w="18415" cmpd="sng">
                  <a:solidFill>
                    <a:srgbClr val="FF0000"/>
                  </a:solidFill>
                  <a:prstDash val="solid"/>
                </a:ln>
                <a:solidFill>
                  <a:srgbClr val="FF0000"/>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Arial Narrow" pitchFamily="34" charset="0"/>
                <a:ea typeface="Times New Roman" pitchFamily="18" charset="0"/>
              </a:rPr>
              <a:t>иносказание, иносказательный рассказ, нравоучение, поучение в примере. </a:t>
            </a:r>
          </a:p>
          <a:p>
            <a:pPr algn="ctr">
              <a:defRPr/>
            </a:pPr>
            <a:r>
              <a:rPr lang="ru-RU" sz="4000" dirty="0">
                <a:ln w="18415" cmpd="sng">
                  <a:solidFill>
                    <a:srgbClr val="FF0000"/>
                  </a:solidFill>
                  <a:prstDash val="solid"/>
                </a:ln>
                <a:solidFill>
                  <a:srgbClr val="FF0000"/>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Arial Narrow" pitchFamily="34" charset="0"/>
                <a:ea typeface="Times New Roman" pitchFamily="18" charset="0"/>
              </a:rPr>
              <a:t>(Словарь В. Даля.)</a:t>
            </a:r>
            <a:endParaRPr lang="ru-RU" sz="4000" dirty="0">
              <a:ln w="18415" cmpd="sng">
                <a:solidFill>
                  <a:srgbClr val="FF0000"/>
                </a:solidFill>
                <a:prstDash val="solid"/>
              </a:ln>
              <a:solidFill>
                <a:srgbClr val="FF0000"/>
              </a:solidFill>
              <a:effectLst>
                <a:outerShdw blurRad="60007" dist="310007" dir="7680000" sy="30000" kx="1300200" algn="ctr" rotWithShape="0">
                  <a:prstClr val="black">
                    <a:alpha val="32000"/>
                  </a:prstClr>
                </a:outerShdw>
                <a:reflection blurRad="6350" stA="55000" endA="300" endPos="45500" dir="5400000" sy="-100000" algn="bl" rotWithShape="0"/>
              </a:effectLst>
              <a:latin typeface="Arial" pitchFamily="34" charset="0"/>
            </a:endParaRPr>
          </a:p>
        </p:txBody>
      </p:sp>
      <p:pic>
        <p:nvPicPr>
          <p:cNvPr id="17413" name="Picture 5" descr="MCj04283690000[1]"/>
          <p:cNvPicPr>
            <a:picLocks noChangeAspect="1" noChangeArrowheads="1"/>
          </p:cNvPicPr>
          <p:nvPr/>
        </p:nvPicPr>
        <p:blipFill>
          <a:blip r:embed="rId3" cstate="print"/>
          <a:srcRect/>
          <a:stretch>
            <a:fillRect/>
          </a:stretch>
        </p:blipFill>
        <p:spPr bwMode="auto">
          <a:xfrm>
            <a:off x="5786446" y="500042"/>
            <a:ext cx="2938470" cy="2158876"/>
          </a:xfrm>
          <a:prstGeom prst="rect">
            <a:avLst/>
          </a:prstGeom>
          <a:noFill/>
          <a:ln w="9525">
            <a:noFill/>
            <a:miter lim="800000"/>
            <a:headEnd/>
            <a:tailEnd/>
          </a:ln>
          <a:effectLst>
            <a:outerShdw blurRad="76200" dir="13500000" sy="23000" kx="1200000" algn="br" rotWithShape="0">
              <a:prstClr val="black">
                <a:alpha val="20000"/>
              </a:prstClr>
            </a:outerShdw>
            <a:reflection blurRad="6350" stA="52000" endA="300" endPos="35000" dir="5400000" sy="-100000" algn="bl" rotWithShape="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7413"/>
                                        </p:tgtEl>
                                        <p:attrNameLst>
                                          <p:attrName>style.visibility</p:attrName>
                                        </p:attrNameLst>
                                      </p:cBhvr>
                                      <p:to>
                                        <p:strVal val="visible"/>
                                      </p:to>
                                    </p:set>
                                    <p:anim calcmode="lin" valueType="num">
                                      <p:cBhvr>
                                        <p:cTn id="7" dur="1000" fill="hold"/>
                                        <p:tgtEl>
                                          <p:spTgt spid="17413"/>
                                        </p:tgtEl>
                                        <p:attrNameLst>
                                          <p:attrName>ppt_w</p:attrName>
                                        </p:attrNameLst>
                                      </p:cBhvr>
                                      <p:tavLst>
                                        <p:tav tm="0">
                                          <p:val>
                                            <p:fltVal val="0"/>
                                          </p:val>
                                        </p:tav>
                                        <p:tav tm="100000">
                                          <p:val>
                                            <p:strVal val="#ppt_w"/>
                                          </p:val>
                                        </p:tav>
                                      </p:tavLst>
                                    </p:anim>
                                    <p:anim calcmode="lin" valueType="num">
                                      <p:cBhvr>
                                        <p:cTn id="8" dur="1000" fill="hold"/>
                                        <p:tgtEl>
                                          <p:spTgt spid="17413"/>
                                        </p:tgtEl>
                                        <p:attrNameLst>
                                          <p:attrName>ppt_h</p:attrName>
                                        </p:attrNameLst>
                                      </p:cBhvr>
                                      <p:tavLst>
                                        <p:tav tm="0">
                                          <p:val>
                                            <p:fltVal val="0"/>
                                          </p:val>
                                        </p:tav>
                                        <p:tav tm="100000">
                                          <p:val>
                                            <p:strVal val="#ppt_h"/>
                                          </p:val>
                                        </p:tav>
                                      </p:tavLst>
                                    </p:anim>
                                    <p:anim calcmode="lin" valueType="num">
                                      <p:cBhvr>
                                        <p:cTn id="9" dur="1000" fill="hold"/>
                                        <p:tgtEl>
                                          <p:spTgt spid="1741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41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linds(horizontal)">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знак завершения 1"/>
          <p:cNvSpPr/>
          <p:nvPr/>
        </p:nvSpPr>
        <p:spPr>
          <a:xfrm>
            <a:off x="500034" y="357166"/>
            <a:ext cx="5643602" cy="2143140"/>
          </a:xfrm>
          <a:prstGeom prst="flowChartTerminator">
            <a:avLst/>
          </a:prstGeom>
          <a:gradFill>
            <a:gsLst>
              <a:gs pos="0">
                <a:srgbClr val="FFFF00"/>
              </a:gs>
              <a:gs pos="80000">
                <a:schemeClr val="accent6">
                  <a:shade val="93000"/>
                  <a:satMod val="130000"/>
                </a:schemeClr>
              </a:gs>
              <a:gs pos="100000">
                <a:schemeClr val="accent6">
                  <a:shade val="94000"/>
                  <a:satMod val="135000"/>
                </a:schemeClr>
              </a:gs>
            </a:gsLst>
            <a:lin ang="2700000" scaled="1"/>
          </a:gradFill>
          <a:ln>
            <a:noFill/>
          </a:ln>
          <a:effectLst>
            <a:glow rad="139700">
              <a:schemeClr val="accent1">
                <a:satMod val="175000"/>
                <a:alpha val="40000"/>
              </a:schemeClr>
            </a:glow>
            <a:outerShdw blurRad="76200" dir="18900000" sy="23000" kx="-1200000" algn="bl" rotWithShape="0">
              <a:prstClr val="black">
                <a:alpha val="20000"/>
              </a:prstClr>
            </a:outerShdw>
            <a:reflection blurRad="6350" stA="50000" endA="300" endPos="90000" dir="5400000" sy="-100000" algn="bl" rotWithShape="0"/>
          </a:effectLst>
          <a:scene3d>
            <a:camera prst="orthographicFront">
              <a:rot lat="0" lon="0" rev="0"/>
            </a:camera>
            <a:lightRig rig="balanced" dir="t">
              <a:rot lat="0" lon="0" rev="8700000"/>
            </a:lightRig>
          </a:scene3d>
          <a:sp3d>
            <a:bevelT w="190500" h="38100" prst="softRound"/>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4800" b="1" dirty="0">
                <a:effectLst>
                  <a:outerShdw blurRad="60007" dist="200025" dir="15000000" sy="30000" kx="-1800000" algn="bl" rotWithShape="0">
                    <a:prstClr val="black">
                      <a:alpha val="32000"/>
                    </a:prstClr>
                  </a:outerShdw>
                  <a:reflection blurRad="6350" stA="55000" endA="300" endPos="45500" dir="5400000" sy="-100000" algn="bl" rotWithShape="0"/>
                </a:effectLst>
                <a:latin typeface="Times New Roman" pitchFamily="18" charset="0"/>
                <a:cs typeface="Times New Roman" pitchFamily="18" charset="0"/>
              </a:rPr>
              <a:t>«Христов человек»</a:t>
            </a:r>
          </a:p>
        </p:txBody>
      </p:sp>
      <p:sp>
        <p:nvSpPr>
          <p:cNvPr id="3" name="Блок-схема: задержка 2"/>
          <p:cNvSpPr/>
          <p:nvPr/>
        </p:nvSpPr>
        <p:spPr>
          <a:xfrm>
            <a:off x="357158" y="3071810"/>
            <a:ext cx="8072494" cy="3429024"/>
          </a:xfrm>
          <a:prstGeom prst="flowChartDelay">
            <a:avLst/>
          </a:prstGeom>
          <a:gradFill flip="none" rotWithShape="1">
            <a:gsLst>
              <a:gs pos="0">
                <a:srgbClr val="FFFF00"/>
              </a:gs>
              <a:gs pos="80000">
                <a:schemeClr val="accent6">
                  <a:shade val="93000"/>
                  <a:satMod val="130000"/>
                </a:schemeClr>
              </a:gs>
              <a:gs pos="100000">
                <a:schemeClr val="accent6">
                  <a:shade val="94000"/>
                  <a:satMod val="135000"/>
                </a:schemeClr>
              </a:gs>
            </a:gsLst>
            <a:path path="circle">
              <a:fillToRect l="50000" t="50000" r="50000" b="50000"/>
            </a:path>
            <a:tileRect/>
          </a:gradFill>
          <a:ln>
            <a:solidFill>
              <a:schemeClr val="accent2">
                <a:lumMod val="50000"/>
              </a:schemeClr>
            </a:solidFill>
          </a:ln>
          <a:effectLst>
            <a:glow rad="139700">
              <a:schemeClr val="accent1">
                <a:satMod val="175000"/>
                <a:alpha val="40000"/>
              </a:schemeClr>
            </a:glow>
            <a:outerShdw blurRad="76200" dir="18900000" sy="23000" kx="-1200000" algn="bl" rotWithShape="0">
              <a:prstClr val="black">
                <a:alpha val="20000"/>
              </a:prstClr>
            </a:outerShdw>
            <a:reflection blurRad="6350" stA="50000" endA="300" endPos="55500" dist="101600" dir="5400000" sy="-100000" algn="bl" rotWithShape="0"/>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buFontTx/>
              <a:buChar char="•"/>
              <a:tabLst>
                <a:tab pos="47625" algn="l"/>
              </a:tabLst>
              <a:defRPr/>
            </a:pPr>
            <a:r>
              <a:rPr lang="ru-RU" sz="4800" b="1" i="1" spc="50" dirty="0">
                <a:ln w="11430"/>
                <a:gradFill>
                  <a:gsLst>
                    <a:gs pos="25000">
                      <a:schemeClr val="accent2">
                        <a:satMod val="155000"/>
                      </a:schemeClr>
                    </a:gs>
                    <a:gs pos="100000">
                      <a:schemeClr val="accent2">
                        <a:shade val="45000"/>
                        <a:satMod val="165000"/>
                      </a:schemeClr>
                    </a:gs>
                  </a:gsLst>
                  <a:lin ang="5400000"/>
                </a:gradFill>
                <a:effectLst>
                  <a:outerShdw blurRad="60007" dist="200025" dir="15000000" sy="30000" kx="-1800000" algn="bl" rotWithShape="0">
                    <a:prstClr val="black">
                      <a:alpha val="32000"/>
                    </a:prstClr>
                  </a:outerShdw>
                  <a:reflection blurRad="6350" stA="55000" endA="300" endPos="45500" dir="5400000" sy="-100000" algn="bl" rotWithShape="0"/>
                </a:effectLst>
                <a:latin typeface="Times New Roman" pitchFamily="18" charset="0"/>
                <a:ea typeface="Times New Roman" pitchFamily="18" charset="0"/>
                <a:cs typeface="Times New Roman" pitchFamily="18" charset="0"/>
              </a:rPr>
              <a:t>Посланный богом.</a:t>
            </a:r>
            <a:endParaRPr lang="ru-RU" sz="4800" b="1" i="1" spc="50" dirty="0">
              <a:ln w="11430"/>
              <a:gradFill>
                <a:gsLst>
                  <a:gs pos="25000">
                    <a:schemeClr val="accent2">
                      <a:satMod val="155000"/>
                    </a:schemeClr>
                  </a:gs>
                  <a:gs pos="100000">
                    <a:schemeClr val="accent2">
                      <a:shade val="45000"/>
                      <a:satMod val="165000"/>
                    </a:schemeClr>
                  </a:gs>
                </a:gsLst>
                <a:lin ang="5400000"/>
              </a:gradFill>
              <a:effectLst>
                <a:outerShdw blurRad="60007" dist="200025" dir="15000000" sy="30000" kx="-1800000" algn="bl" rotWithShape="0">
                  <a:prstClr val="black">
                    <a:alpha val="32000"/>
                  </a:prstClr>
                </a:outerShdw>
                <a:reflection blurRad="6350" stA="55000" endA="300" endPos="45500" dir="5400000" sy="-100000" algn="bl" rotWithShape="0"/>
              </a:effectLst>
              <a:latin typeface="Times New Roman" pitchFamily="18" charset="0"/>
              <a:cs typeface="Times New Roman" pitchFamily="18" charset="0"/>
            </a:endParaRPr>
          </a:p>
          <a:p>
            <a:pPr eaLnBrk="0" hangingPunct="0">
              <a:buFontTx/>
              <a:buChar char="•"/>
              <a:tabLst>
                <a:tab pos="47625" algn="l"/>
              </a:tabLst>
              <a:defRPr/>
            </a:pPr>
            <a:r>
              <a:rPr lang="ru-RU" sz="4800" b="1" i="1" spc="50" dirty="0">
                <a:ln w="11430"/>
                <a:gradFill>
                  <a:gsLst>
                    <a:gs pos="25000">
                      <a:schemeClr val="accent2">
                        <a:satMod val="155000"/>
                      </a:schemeClr>
                    </a:gs>
                    <a:gs pos="100000">
                      <a:schemeClr val="accent2">
                        <a:shade val="45000"/>
                        <a:satMod val="165000"/>
                      </a:schemeClr>
                    </a:gs>
                  </a:gsLst>
                  <a:lin ang="5400000"/>
                </a:gradFill>
                <a:effectLst>
                  <a:outerShdw blurRad="60007" dist="200025" dir="15000000" sy="30000" kx="-1800000" algn="bl" rotWithShape="0">
                    <a:prstClr val="black">
                      <a:alpha val="32000"/>
                    </a:prstClr>
                  </a:outerShdw>
                  <a:reflection blurRad="6350" stA="55000" endA="300" endPos="45500" dir="5400000" sy="-100000" algn="bl" rotWithShape="0"/>
                </a:effectLst>
                <a:latin typeface="Times New Roman" pitchFamily="18" charset="0"/>
                <a:ea typeface="Times New Roman" pitchFamily="18" charset="0"/>
                <a:cs typeface="Times New Roman" pitchFamily="18" charset="0"/>
              </a:rPr>
              <a:t>Поступающий как настоящий христианин.</a:t>
            </a:r>
            <a:endParaRPr lang="ru-RU" sz="4800" b="1" i="1" spc="50" dirty="0">
              <a:ln w="11430"/>
              <a:gradFill>
                <a:gsLst>
                  <a:gs pos="25000">
                    <a:schemeClr val="accent2">
                      <a:satMod val="155000"/>
                    </a:schemeClr>
                  </a:gs>
                  <a:gs pos="100000">
                    <a:schemeClr val="accent2">
                      <a:shade val="45000"/>
                      <a:satMod val="165000"/>
                    </a:schemeClr>
                  </a:gs>
                </a:gsLst>
                <a:lin ang="5400000"/>
              </a:gradFill>
              <a:effectLst>
                <a:outerShdw blurRad="60007" dist="200025" dir="15000000" sy="30000" kx="-1800000" algn="bl" rotWithShape="0">
                  <a:prstClr val="black">
                    <a:alpha val="32000"/>
                  </a:prstClr>
                </a:outerShdw>
                <a:reflection blurRad="6350" stA="55000" endA="300" endPos="45500" dir="5400000" sy="-100000" algn="bl" rotWithShape="0"/>
              </a:effectLst>
              <a:latin typeface="Times New Roman" pitchFamily="18" charset="0"/>
              <a:cs typeface="Times New Roman" pitchFamily="18" charset="0"/>
            </a:endParaRPr>
          </a:p>
        </p:txBody>
      </p:sp>
      <p:pic>
        <p:nvPicPr>
          <p:cNvPr id="18437" name="Picture 5" descr="MCj03538750000[1]"/>
          <p:cNvPicPr>
            <a:picLocks noChangeAspect="1" noChangeArrowheads="1"/>
          </p:cNvPicPr>
          <p:nvPr/>
        </p:nvPicPr>
        <p:blipFill>
          <a:blip r:embed="rId2" cstate="print"/>
          <a:srcRect/>
          <a:stretch>
            <a:fillRect/>
          </a:stretch>
        </p:blipFill>
        <p:spPr bwMode="auto">
          <a:xfrm>
            <a:off x="6271280" y="500042"/>
            <a:ext cx="2872720" cy="2143140"/>
          </a:xfrm>
          <a:prstGeom prst="rect">
            <a:avLst/>
          </a:prstGeom>
          <a:noFill/>
          <a:ln w="9525">
            <a:noFill/>
            <a:miter lim="800000"/>
            <a:headEnd/>
            <a:tailEnd/>
          </a:ln>
          <a:effectLst>
            <a:glow rad="63500">
              <a:schemeClr val="accent2">
                <a:satMod val="175000"/>
                <a:alpha val="40000"/>
              </a:schemeClr>
            </a:glow>
            <a:outerShdw blurRad="44450" dist="27940" dir="5400000" algn="ctr">
              <a:srgbClr val="000000">
                <a:alpha val="32000"/>
              </a:srgbClr>
            </a:outerShdw>
            <a:reflection blurRad="6350" stA="50000" endA="300" endPos="55000" dir="5400000" sy="-100000" algn="bl" rotWithShape="0"/>
          </a:effectLst>
          <a:scene3d>
            <a:camera prst="orthographicFront">
              <a:rot lat="0" lon="0" rev="0"/>
            </a:camera>
            <a:lightRig rig="balanced" dir="t">
              <a:rot lat="0" lon="0" rev="8700000"/>
            </a:lightRig>
          </a:scene3d>
          <a:sp3d>
            <a:bevelT w="190500" h="38100"/>
          </a:sp3d>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fade">
                                      <p:cBhvr>
                                        <p:cTn id="7" dur="1000"/>
                                        <p:tgtEl>
                                          <p:spTgt spid="18437"/>
                                        </p:tgtEl>
                                      </p:cBhvr>
                                    </p:animEffect>
                                    <p:anim calcmode="lin" valueType="num">
                                      <p:cBhvr>
                                        <p:cTn id="8" dur="1000" fill="hold"/>
                                        <p:tgtEl>
                                          <p:spTgt spid="18437"/>
                                        </p:tgtEl>
                                        <p:attrNameLst>
                                          <p:attrName>ppt_x</p:attrName>
                                        </p:attrNameLst>
                                      </p:cBhvr>
                                      <p:tavLst>
                                        <p:tav tm="0">
                                          <p:val>
                                            <p:strVal val="#ppt_x"/>
                                          </p:val>
                                        </p:tav>
                                        <p:tav tm="100000">
                                          <p:val>
                                            <p:strVal val="#ppt_x"/>
                                          </p:val>
                                        </p:tav>
                                      </p:tavLst>
                                    </p:anim>
                                    <p:anim calcmode="lin" valueType="num">
                                      <p:cBhvr>
                                        <p:cTn id="9" dur="1000" fill="hold"/>
                                        <p:tgtEl>
                                          <p:spTgt spid="1843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34"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 from="(-#ppt_w/2)" to="(#ppt_x)" calcmode="lin" valueType="num">
                                      <p:cBhvr>
                                        <p:cTn id="20" dur="600" fill="hold">
                                          <p:stCondLst>
                                            <p:cond delay="0"/>
                                          </p:stCondLst>
                                        </p:cTn>
                                        <p:tgtEl>
                                          <p:spTgt spid="3"/>
                                        </p:tgtEl>
                                        <p:attrNameLst>
                                          <p:attrName>ppt_x</p:attrName>
                                        </p:attrNameLst>
                                      </p:cBhvr>
                                    </p:anim>
                                    <p:anim from="0" to="-1.0" calcmode="lin" valueType="num">
                                      <p:cBhvr>
                                        <p:cTn id="21" dur="200" decel="50000" autoRev="1" fill="hold">
                                          <p:stCondLst>
                                            <p:cond delay="600"/>
                                          </p:stCondLst>
                                        </p:cTn>
                                        <p:tgtEl>
                                          <p:spTgt spid="3"/>
                                        </p:tgtEl>
                                        <p:attrNameLst>
                                          <p:attrName>xshear</p:attrName>
                                        </p:attrNameLst>
                                      </p:cBhvr>
                                    </p:anim>
                                    <p:animScale>
                                      <p:cBhvr>
                                        <p:cTn id="22" dur="200" decel="100000" autoRev="1" fill="hold">
                                          <p:stCondLst>
                                            <p:cond delay="600"/>
                                          </p:stCondLst>
                                        </p:cTn>
                                        <p:tgtEl>
                                          <p:spTgt spid="3"/>
                                        </p:tgtEl>
                                      </p:cBhvr>
                                      <p:from x="100000" y="100000"/>
                                      <p:to x="80000" y="100000"/>
                                    </p:animScale>
                                    <p:anim by="(#ppt_h/3+#ppt_w*0.1)" calcmode="lin" valueType="num">
                                      <p:cBhvr additive="sum">
                                        <p:cTn id="23" dur="200" decel="100000" autoRev="1" fill="hold">
                                          <p:stCondLst>
                                            <p:cond delay="600"/>
                                          </p:stCondLst>
                                        </p:cTn>
                                        <p:tgtEl>
                                          <p:spTgt spid="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FEE7F2"/>
            </a:gs>
            <a:gs pos="17999">
              <a:srgbClr val="FEE7F2"/>
            </a:gs>
            <a:gs pos="33000">
              <a:srgbClr val="FFFF00"/>
            </a:gs>
            <a:gs pos="36000">
              <a:srgbClr val="FAC77D"/>
            </a:gs>
            <a:gs pos="53000">
              <a:srgbClr val="FFFF00"/>
            </a:gs>
            <a:gs pos="61000">
              <a:srgbClr val="FBA97D"/>
            </a:gs>
            <a:gs pos="100000">
              <a:srgbClr val="FBD49C"/>
            </a:gs>
          </a:gsLst>
          <a:lin ang="2700000" scaled="1"/>
        </a:gradFill>
        <a:effectLst/>
      </p:bgPr>
    </p:bg>
    <p:spTree>
      <p:nvGrpSpPr>
        <p:cNvPr id="1" name=""/>
        <p:cNvGrpSpPr/>
        <p:nvPr/>
      </p:nvGrpSpPr>
      <p:grpSpPr>
        <a:xfrm>
          <a:off x="0" y="0"/>
          <a:ext cx="0" cy="0"/>
          <a:chOff x="0" y="0"/>
          <a:chExt cx="0" cy="0"/>
        </a:xfrm>
      </p:grpSpPr>
      <p:sp>
        <p:nvSpPr>
          <p:cNvPr id="2" name="Прямоугольник 1"/>
          <p:cNvSpPr/>
          <p:nvPr/>
        </p:nvSpPr>
        <p:spPr>
          <a:xfrm>
            <a:off x="214282" y="214290"/>
            <a:ext cx="8072494" cy="5857916"/>
          </a:xfrm>
          <a:prstGeom prst="rect">
            <a:avLst/>
          </a:prstGeom>
          <a:gradFill flip="none" rotWithShape="1">
            <a:gsLst>
              <a:gs pos="33000">
                <a:srgbClr val="FFFF00"/>
              </a:gs>
              <a:gs pos="17999">
                <a:srgbClr val="FEE7F2"/>
              </a:gs>
              <a:gs pos="36000">
                <a:srgbClr val="FAC77D"/>
              </a:gs>
              <a:gs pos="61000">
                <a:srgbClr val="FBA97D"/>
              </a:gs>
              <a:gs pos="82001">
                <a:srgbClr val="FBD49C"/>
              </a:gs>
              <a:gs pos="53000">
                <a:srgbClr val="FFFF00"/>
              </a:gs>
            </a:gsLst>
            <a:path path="circle">
              <a:fillToRect l="50000" t="50000" r="50000" b="50000"/>
            </a:path>
            <a:tileRect/>
          </a:gradFill>
          <a:ln>
            <a:noFill/>
          </a:ln>
          <a:effectLst>
            <a:glow rad="228600">
              <a:schemeClr val="accent2">
                <a:satMod val="175000"/>
                <a:alpha val="40000"/>
              </a:schemeClr>
            </a:glow>
            <a:outerShdw blurRad="76200" dir="13500000" sy="23000" kx="1200000" algn="br" rotWithShape="0">
              <a:prstClr val="black">
                <a:alpha val="20000"/>
              </a:prst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ru-RU" sz="4400" b="1" i="1" spc="50" dirty="0">
                <a:ln w="11430"/>
                <a:gradFill>
                  <a:gsLst>
                    <a:gs pos="25000">
                      <a:schemeClr val="accent2">
                        <a:satMod val="155000"/>
                      </a:schemeClr>
                    </a:gs>
                    <a:gs pos="100000">
                      <a:schemeClr val="accent2">
                        <a:shade val="45000"/>
                        <a:satMod val="165000"/>
                      </a:schemeClr>
                    </a:gs>
                  </a:gsLst>
                  <a:lin ang="5400000"/>
                </a:gradFill>
                <a:effectLst>
                  <a:outerShdw blurRad="60007" dist="310007" dir="7680000" sy="30000" kx="1300200" algn="ctr" rotWithShape="0">
                    <a:prstClr val="black">
                      <a:alpha val="32000"/>
                    </a:prstClr>
                  </a:outerShdw>
                  <a:reflection blurRad="6350" stA="55000" endA="300" endPos="45500" dir="5400000" sy="-100000" algn="bl" rotWithShape="0"/>
                </a:effectLst>
              </a:rPr>
              <a:t>повествование переплетается с чувствами, соединяются лирика и эпос: не только рассказана притча о пчелах, но выражены чувства сострадания, преклонения, благодарности</a:t>
            </a:r>
          </a:p>
        </p:txBody>
      </p:sp>
      <p:pic>
        <p:nvPicPr>
          <p:cNvPr id="30722" name="Picture 2" descr="MCj03540350000[1]"/>
          <p:cNvPicPr>
            <a:picLocks noChangeAspect="1" noChangeArrowheads="1"/>
          </p:cNvPicPr>
          <p:nvPr/>
        </p:nvPicPr>
        <p:blipFill>
          <a:blip r:embed="rId2" cstate="print"/>
          <a:srcRect/>
          <a:stretch>
            <a:fillRect/>
          </a:stretch>
        </p:blipFill>
        <p:spPr bwMode="auto">
          <a:xfrm>
            <a:off x="6572264" y="4572008"/>
            <a:ext cx="2214578" cy="2071702"/>
          </a:xfrm>
          <a:prstGeom prst="rect">
            <a:avLst/>
          </a:prstGeom>
          <a:noFill/>
          <a:ln w="9525">
            <a:noFill/>
            <a:miter lim="800000"/>
            <a:headEnd/>
            <a:tailEnd/>
          </a:ln>
          <a:effectLst>
            <a:glow rad="228600">
              <a:schemeClr val="accent6">
                <a:satMod val="175000"/>
                <a:alpha val="40000"/>
              </a:schemeClr>
            </a:glow>
            <a:outerShdw blurRad="44450" dist="27940" dir="5400000" algn="ctr">
              <a:srgbClr val="000000">
                <a:alpha val="32000"/>
              </a:srgbClr>
            </a:outerShdw>
            <a:reflection blurRad="6350" stA="50000" endA="300" endPos="90000" dist="50800" dir="5400000" sy="-100000" algn="bl" rotWithShape="0"/>
          </a:effectLst>
          <a:scene3d>
            <a:camera prst="orthographicFront">
              <a:rot lat="0" lon="0" rev="0"/>
            </a:camera>
            <a:lightRig rig="balanced" dir="t">
              <a:rot lat="0" lon="0" rev="8700000"/>
            </a:lightRig>
          </a:scene3d>
          <a:sp3d>
            <a:bevelT w="190500" h="38100"/>
          </a:sp3d>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nodeType="clickEffect">
                                  <p:stCondLst>
                                    <p:cond delay="0"/>
                                  </p:stCondLst>
                                  <p:childTnLst>
                                    <p:set>
                                      <p:cBhvr>
                                        <p:cTn id="13" dur="1" fill="hold">
                                          <p:stCondLst>
                                            <p:cond delay="0"/>
                                          </p:stCondLst>
                                        </p:cTn>
                                        <p:tgtEl>
                                          <p:spTgt spid="30722"/>
                                        </p:tgtEl>
                                        <p:attrNameLst>
                                          <p:attrName>style.visibility</p:attrName>
                                        </p:attrNameLst>
                                      </p:cBhvr>
                                      <p:to>
                                        <p:strVal val="visible"/>
                                      </p:to>
                                    </p:set>
                                    <p:anim calcmode="lin" valueType="num">
                                      <p:cBhvr>
                                        <p:cTn id="14" dur="1000" fill="hold"/>
                                        <p:tgtEl>
                                          <p:spTgt spid="30722"/>
                                        </p:tgtEl>
                                        <p:attrNameLst>
                                          <p:attrName>ppt_w</p:attrName>
                                        </p:attrNameLst>
                                      </p:cBhvr>
                                      <p:tavLst>
                                        <p:tav tm="0">
                                          <p:val>
                                            <p:fltVal val="0"/>
                                          </p:val>
                                        </p:tav>
                                        <p:tav tm="100000">
                                          <p:val>
                                            <p:strVal val="#ppt_w"/>
                                          </p:val>
                                        </p:tav>
                                      </p:tavLst>
                                    </p:anim>
                                    <p:anim calcmode="lin" valueType="num">
                                      <p:cBhvr>
                                        <p:cTn id="15" dur="1000" fill="hold"/>
                                        <p:tgtEl>
                                          <p:spTgt spid="30722"/>
                                        </p:tgtEl>
                                        <p:attrNameLst>
                                          <p:attrName>ppt_h</p:attrName>
                                        </p:attrNameLst>
                                      </p:cBhvr>
                                      <p:tavLst>
                                        <p:tav tm="0">
                                          <p:val>
                                            <p:fltVal val="0"/>
                                          </p:val>
                                        </p:tav>
                                        <p:tav tm="100000">
                                          <p:val>
                                            <p:strVal val="#ppt_h"/>
                                          </p:val>
                                        </p:tav>
                                      </p:tavLst>
                                    </p:anim>
                                    <p:anim calcmode="lin" valueType="num">
                                      <p:cBhvr>
                                        <p:cTn id="16" dur="1000" fill="hold"/>
                                        <p:tgtEl>
                                          <p:spTgt spid="30722"/>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072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rgbClr val="FEE7F2"/>
            </a:gs>
            <a:gs pos="17999">
              <a:srgbClr val="FEE7F2"/>
            </a:gs>
            <a:gs pos="33000">
              <a:srgbClr val="FFFF00"/>
            </a:gs>
            <a:gs pos="36000">
              <a:srgbClr val="FAC77D"/>
            </a:gs>
            <a:gs pos="53000">
              <a:srgbClr val="FFFF00"/>
            </a:gs>
            <a:gs pos="61000">
              <a:srgbClr val="FBA97D"/>
            </a:gs>
            <a:gs pos="100000">
              <a:srgbClr val="FBD49C"/>
            </a:gs>
          </a:gsLst>
          <a:lin ang="0" scaled="1"/>
        </a:gradFill>
        <a:effectLst/>
      </p:bgPr>
    </p:bg>
    <p:spTree>
      <p:nvGrpSpPr>
        <p:cNvPr id="1" name=""/>
        <p:cNvGrpSpPr/>
        <p:nvPr/>
      </p:nvGrpSpPr>
      <p:grpSpPr>
        <a:xfrm>
          <a:off x="0" y="0"/>
          <a:ext cx="0" cy="0"/>
          <a:chOff x="0" y="0"/>
          <a:chExt cx="0" cy="0"/>
        </a:xfrm>
      </p:grpSpPr>
      <p:sp>
        <p:nvSpPr>
          <p:cNvPr id="2" name="Прямоугольник 1"/>
          <p:cNvSpPr/>
          <p:nvPr/>
        </p:nvSpPr>
        <p:spPr>
          <a:xfrm>
            <a:off x="714348" y="357166"/>
            <a:ext cx="8143932" cy="1285884"/>
          </a:xfrm>
          <a:prstGeom prst="rect">
            <a:avLst/>
          </a:prstGeom>
          <a:gradFill flip="none" rotWithShape="1">
            <a:gsLst>
              <a:gs pos="33000">
                <a:srgbClr val="FFFF00"/>
              </a:gs>
              <a:gs pos="17999">
                <a:srgbClr val="FEE7F2"/>
              </a:gs>
              <a:gs pos="36000">
                <a:srgbClr val="FAC77D"/>
              </a:gs>
              <a:gs pos="61000">
                <a:srgbClr val="FBA97D"/>
              </a:gs>
              <a:gs pos="82001">
                <a:srgbClr val="FBD49C"/>
              </a:gs>
              <a:gs pos="53000">
                <a:srgbClr val="FFFF00"/>
              </a:gs>
            </a:gsLst>
            <a:path path="circle">
              <a:fillToRect l="50000" t="50000" r="50000" b="50000"/>
            </a:path>
            <a:tileRect/>
          </a:gradFill>
          <a:ln>
            <a:noFill/>
          </a:ln>
          <a:effectLst>
            <a:glow rad="228600">
              <a:schemeClr val="accent2">
                <a:satMod val="175000"/>
                <a:alpha val="40000"/>
              </a:schemeClr>
            </a:glow>
            <a:outerShdw blurRad="76200" dir="13500000" sy="23000" kx="1200000" algn="br" rotWithShape="0">
              <a:prstClr val="black">
                <a:alpha val="20000"/>
              </a:prstClr>
            </a:outerShdw>
            <a:reflection blurRad="6350" stA="50000" endA="275" endPos="40000" dist="1016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ru-RU" sz="2800" b="1" i="1" spc="50" dirty="0">
                <a:ln w="11430"/>
                <a:gradFill>
                  <a:gsLst>
                    <a:gs pos="25000">
                      <a:schemeClr val="accent2">
                        <a:satMod val="155000"/>
                      </a:schemeClr>
                    </a:gs>
                    <a:gs pos="100000">
                      <a:schemeClr val="accent2">
                        <a:shade val="45000"/>
                        <a:satMod val="165000"/>
                      </a:schemeClr>
                    </a:gs>
                  </a:gsLst>
                  <a:lin ang="5400000"/>
                </a:gradFill>
                <a:effectLst>
                  <a:outerShdw blurRad="60007" dist="310007" dir="7680000" sy="30000" kx="1300200" algn="ctr" rotWithShape="0">
                    <a:prstClr val="black">
                      <a:alpha val="32000"/>
                    </a:prstClr>
                  </a:outerShdw>
                  <a:reflection blurRad="6350" stA="55000" endA="300" endPos="45500" dir="5400000" sy="-100000" algn="bl" rotWithShape="0"/>
                </a:effectLst>
              </a:rPr>
              <a:t>Стихотворения такого типа называются </a:t>
            </a:r>
            <a:r>
              <a:rPr lang="ru-RU" sz="2800" b="1" i="1" u="sng" spc="50" dirty="0">
                <a:ln w="11430"/>
                <a:gradFill>
                  <a:gsLst>
                    <a:gs pos="25000">
                      <a:schemeClr val="accent2">
                        <a:satMod val="155000"/>
                      </a:schemeClr>
                    </a:gs>
                    <a:gs pos="100000">
                      <a:schemeClr val="accent2">
                        <a:shade val="45000"/>
                        <a:satMod val="165000"/>
                      </a:schemeClr>
                    </a:gs>
                  </a:gsLst>
                  <a:lin ang="5400000"/>
                </a:gradFill>
                <a:effectLst>
                  <a:outerShdw blurRad="60007" dist="310007" dir="7680000" sy="30000" kx="1300200" algn="ctr" rotWithShape="0">
                    <a:prstClr val="black">
                      <a:alpha val="32000"/>
                    </a:prstClr>
                  </a:outerShdw>
                  <a:reflection blurRad="6350" stA="55000" endA="300" endPos="45500" dir="5400000" sy="-100000" algn="bl" rotWithShape="0"/>
                </a:effectLst>
              </a:rPr>
              <a:t>сюжетными.</a:t>
            </a:r>
            <a:r>
              <a:rPr lang="ru-RU" sz="2800" b="1" i="1" spc="50" dirty="0">
                <a:ln w="11430"/>
                <a:gradFill>
                  <a:gsLst>
                    <a:gs pos="25000">
                      <a:schemeClr val="accent2">
                        <a:satMod val="155000"/>
                      </a:schemeClr>
                    </a:gs>
                    <a:gs pos="100000">
                      <a:schemeClr val="accent2">
                        <a:shade val="45000"/>
                        <a:satMod val="165000"/>
                      </a:schemeClr>
                    </a:gs>
                  </a:gsLst>
                  <a:lin ang="5400000"/>
                </a:gradFill>
                <a:effectLst>
                  <a:outerShdw blurRad="60007" dist="310007" dir="7680000" sy="30000" kx="1300200" algn="ctr" rotWithShape="0">
                    <a:prstClr val="black">
                      <a:alpha val="32000"/>
                    </a:prstClr>
                  </a:outerShdw>
                  <a:reflection blurRad="6350" stA="55000" endA="300" endPos="45500" dir="5400000" sy="-100000" algn="bl" rotWithShape="0"/>
                </a:effectLst>
              </a:rPr>
              <a:t> Образ крестьянина-рассказчика создается Некрасовым через его речь. </a:t>
            </a:r>
          </a:p>
        </p:txBody>
      </p:sp>
      <p:sp>
        <p:nvSpPr>
          <p:cNvPr id="3" name="Выноска со стрелкой вверх 2"/>
          <p:cNvSpPr/>
          <p:nvPr/>
        </p:nvSpPr>
        <p:spPr>
          <a:xfrm>
            <a:off x="285720" y="1714488"/>
            <a:ext cx="4000528" cy="2928958"/>
          </a:xfrm>
          <a:prstGeom prst="upArrowCallout">
            <a:avLst>
              <a:gd name="adj1" fmla="val 16380"/>
              <a:gd name="adj2" fmla="val 14944"/>
              <a:gd name="adj3" fmla="val 25000"/>
              <a:gd name="adj4" fmla="val 61308"/>
            </a:avLst>
          </a:prstGeom>
          <a:gradFill flip="none" rotWithShape="1">
            <a:gsLst>
              <a:gs pos="33000">
                <a:srgbClr val="FFFF00"/>
              </a:gs>
              <a:gs pos="17999">
                <a:srgbClr val="FEE7F2"/>
              </a:gs>
              <a:gs pos="36000">
                <a:srgbClr val="FAC77D"/>
              </a:gs>
              <a:gs pos="61000">
                <a:srgbClr val="FBA97D"/>
              </a:gs>
              <a:gs pos="82001">
                <a:srgbClr val="FBD49C"/>
              </a:gs>
              <a:gs pos="53000">
                <a:srgbClr val="FFFF00"/>
              </a:gs>
            </a:gsLst>
            <a:path path="circle">
              <a:fillToRect l="50000" t="50000" r="50000" b="50000"/>
            </a:path>
            <a:tileRect/>
          </a:gradFill>
          <a:ln>
            <a:noFill/>
          </a:ln>
          <a:effectLst>
            <a:outerShdw blurRad="76200" dir="13500000" sy="23000" kx="1200000" algn="br" rotWithShape="0">
              <a:prstClr val="black">
                <a:alpha val="20000"/>
              </a:prstClr>
            </a:outerShdw>
            <a:reflection blurRad="6350" stA="50000" endA="300" endPos="90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Употребляет чисто народные слова и выражения: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натко</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нынче</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не чаяли грешные</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не догадаться</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вовек</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надоумил</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втыкать</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мудреную</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сноровку</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a:t>
            </a:r>
            <a:endParaRPr lang="ru-RU" sz="24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Выноска со стрелкой вверх 4"/>
          <p:cNvSpPr/>
          <p:nvPr/>
        </p:nvSpPr>
        <p:spPr>
          <a:xfrm>
            <a:off x="4929190" y="1714488"/>
            <a:ext cx="4000528" cy="2928958"/>
          </a:xfrm>
          <a:prstGeom prst="upArrowCallout">
            <a:avLst>
              <a:gd name="adj1" fmla="val 16380"/>
              <a:gd name="adj2" fmla="val 14944"/>
              <a:gd name="adj3" fmla="val 25000"/>
              <a:gd name="adj4" fmla="val 61308"/>
            </a:avLst>
          </a:prstGeom>
          <a:gradFill flip="none" rotWithShape="1">
            <a:gsLst>
              <a:gs pos="33000">
                <a:srgbClr val="FFFF00"/>
              </a:gs>
              <a:gs pos="17999">
                <a:srgbClr val="FEE7F2"/>
              </a:gs>
              <a:gs pos="36000">
                <a:srgbClr val="FAC77D"/>
              </a:gs>
              <a:gs pos="61000">
                <a:srgbClr val="FBA97D"/>
              </a:gs>
              <a:gs pos="82001">
                <a:srgbClr val="FBD49C"/>
              </a:gs>
              <a:gs pos="53000">
                <a:srgbClr val="FFFF00"/>
              </a:gs>
            </a:gsLst>
            <a:path path="circle">
              <a:fillToRect l="50000" t="50000" r="50000" b="50000"/>
            </a:path>
            <a:tileRect/>
          </a:gradFill>
          <a:ln>
            <a:noFill/>
          </a:ln>
          <a:effectLst>
            <a:outerShdw blurRad="76200" dir="13500000" sy="23000" kx="1200000" algn="br" rotWithShape="0">
              <a:prstClr val="black">
                <a:alpha val="20000"/>
              </a:prstClr>
            </a:outerShdw>
            <a:reflection blurRad="6350" stA="50000" endA="300" endPos="90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Употребляет слова с уменьшительно-ласкательными суффиксами: </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ea typeface="Times New Roman" pitchFamily="18" charset="0"/>
              </a:rPr>
              <a:t>«</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медку</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ea typeface="Times New Roman" pitchFamily="18" charset="0"/>
              </a:rPr>
              <a:t>»</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ea typeface="Times New Roman" pitchFamily="18" charset="0"/>
              </a:rPr>
              <a:t>«</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пчелка</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ea typeface="Times New Roman" pitchFamily="18" charset="0"/>
              </a:rPr>
              <a:t>»</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ea typeface="Times New Roman" pitchFamily="18" charset="0"/>
              </a:rPr>
              <a:t>«</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сынок</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ea typeface="Times New Roman" pitchFamily="18" charset="0"/>
              </a:rPr>
              <a:t>»</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ea typeface="Times New Roman" pitchFamily="18" charset="0"/>
              </a:rPr>
              <a:t>«</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ни </a:t>
            </a:r>
            <a:r>
              <a:rPr lang="ru-RU" sz="2000" b="1" i="1" spc="50" dirty="0" err="1">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травочки</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ea typeface="Times New Roman" pitchFamily="18" charset="0"/>
              </a:rPr>
              <a:t>»</a:t>
            </a:r>
            <a:r>
              <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latin typeface="Arial Narrow" pitchFamily="34" charset="0"/>
                <a:ea typeface="Times New Roman" pitchFamily="18" charset="0"/>
              </a:rPr>
              <a:t>.</a:t>
            </a:r>
            <a:endParaRPr lang="ru-RU" sz="2000" b="1" i="1" spc="50" dirty="0">
              <a:ln w="11430">
                <a:solidFill>
                  <a:srgbClr val="C00000"/>
                </a:solidFill>
              </a:ln>
              <a:gradFill flip="none" rotWithShape="1">
                <a:gsLst>
                  <a:gs pos="25000">
                    <a:schemeClr val="accent2">
                      <a:satMod val="155000"/>
                    </a:schemeClr>
                  </a:gs>
                  <a:gs pos="100000">
                    <a:schemeClr val="accent2">
                      <a:shade val="45000"/>
                      <a:satMod val="165000"/>
                    </a:schemeClr>
                  </a:gs>
                </a:gsLst>
                <a:path path="circle">
                  <a:fillToRect l="50000" t="50000" r="50000" b="50000"/>
                </a:path>
                <a:tileRect/>
              </a:gradFill>
              <a:effectLst>
                <a:outerShdw blurRad="76200" dist="50800" dir="5400000" algn="tl" rotWithShape="0">
                  <a:srgbClr val="000000">
                    <a:alpha val="65000"/>
                  </a:srgbClr>
                </a:outerShdw>
              </a:effectLst>
            </a:endParaRPr>
          </a:p>
          <a:p>
            <a:pPr algn="ctr">
              <a:defRPr/>
            </a:pPr>
            <a:endParaRPr lang="ru-RU" sz="2000" b="1" i="1" spc="50" dirty="0">
              <a:ln w="11430">
                <a:solidFill>
                  <a:sysClr val="windowText" lastClr="00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Выноска со стрелкой вверх 3"/>
          <p:cNvSpPr/>
          <p:nvPr/>
        </p:nvSpPr>
        <p:spPr>
          <a:xfrm>
            <a:off x="2643174" y="3857628"/>
            <a:ext cx="4000528" cy="2643206"/>
          </a:xfrm>
          <a:prstGeom prst="upArrowCallout">
            <a:avLst>
              <a:gd name="adj1" fmla="val 16380"/>
              <a:gd name="adj2" fmla="val 14944"/>
              <a:gd name="adj3" fmla="val 25000"/>
              <a:gd name="adj4" fmla="val 61308"/>
            </a:avLst>
          </a:prstGeom>
          <a:gradFill flip="none" rotWithShape="1">
            <a:gsLst>
              <a:gs pos="33000">
                <a:srgbClr val="FFFF00"/>
              </a:gs>
              <a:gs pos="17999">
                <a:srgbClr val="FEE7F2"/>
              </a:gs>
              <a:gs pos="36000">
                <a:srgbClr val="FAC77D"/>
              </a:gs>
              <a:gs pos="61000">
                <a:srgbClr val="FBA97D"/>
              </a:gs>
              <a:gs pos="82001">
                <a:srgbClr val="FBD49C"/>
              </a:gs>
              <a:gs pos="53000">
                <a:srgbClr val="FFFF00"/>
              </a:gs>
            </a:gsLst>
            <a:path path="circle">
              <a:fillToRect l="50000" t="50000" r="50000" b="50000"/>
            </a:path>
            <a:tileRect/>
          </a:gradFill>
          <a:ln>
            <a:noFill/>
          </a:ln>
          <a:effectLst>
            <a:outerShdw blurRad="76200" dir="13500000" sy="23000" kx="1200000" algn="br" rotWithShape="0">
              <a:prstClr val="black">
                <a:alpha val="20000"/>
              </a:prstClr>
            </a:outerShdw>
            <a:reflection blurRad="6350" stA="50000" endA="300" endPos="90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Для его речи характерны повторы слов</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тужил-тосковал</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сели-сидят</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 </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так и валят и валят отдыхать</a:t>
            </a:r>
            <a:r>
              <a:rPr lang="ru-RU"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a typeface="Times New Roman" pitchFamily="18" charset="0"/>
              </a:rPr>
              <a:t>»</a:t>
            </a:r>
            <a:r>
              <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Times New Roman" pitchFamily="18" charset="0"/>
              </a:rPr>
              <a:t>.</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Рисунок 1" descr="shmel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 name="Прямоугольник 3"/>
          <p:cNvSpPr/>
          <p:nvPr/>
        </p:nvSpPr>
        <p:spPr>
          <a:xfrm>
            <a:off x="214282" y="357166"/>
            <a:ext cx="8715436" cy="6186309"/>
          </a:xfrm>
          <a:prstGeom prst="rect">
            <a:avLst/>
          </a:prstGeom>
        </p:spPr>
        <p:txBody>
          <a:bodyPr>
            <a:spAutoFit/>
          </a:bodyPr>
          <a:lstStyle/>
          <a:p>
            <a:pPr>
              <a:defRPr/>
            </a:pPr>
            <a:r>
              <a:rPr lang="ru-RU" sz="4400" b="1" i="1" dirty="0">
                <a:ln w="12700">
                  <a:solidFill>
                    <a:schemeClr val="tx2">
                      <a:satMod val="155000"/>
                    </a:schemeClr>
                  </a:solidFill>
                  <a:prstDash val="solid"/>
                </a:ln>
                <a:solidFill>
                  <a:schemeClr val="bg2">
                    <a:tint val="85000"/>
                    <a:satMod val="155000"/>
                  </a:schemeClr>
                </a:solidFill>
                <a:effectLst>
                  <a:outerShdw blurRad="60007" dist="200025" dir="15000000" sy="30000" kx="-1800000" algn="bl" rotWithShape="0">
                    <a:prstClr val="black">
                      <a:alpha val="32000"/>
                    </a:prstClr>
                  </a:outerShdw>
                  <a:reflection blurRad="6350" stA="55000" endA="300" endPos="45500" dir="5400000" sy="-100000" algn="bl" rotWithShape="0"/>
                </a:effectLst>
              </a:rPr>
              <a:t>Пчелы - кормилицы: снабжают медком; они – неутомимые работницы, но ведь и крестьяне – великие труженики, вот почему они их так почитают и внушают это уважение к ним своим детям: пчелы – пример для подражания.</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271</Words>
  <Application>Microsoft Office PowerPoint</Application>
  <PresentationFormat>Экран (4:3)</PresentationFormat>
  <Paragraphs>20</Paragraphs>
  <Slides>10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10</vt:i4>
      </vt:variant>
    </vt:vector>
  </HeadingPairs>
  <TitlesOfParts>
    <vt:vector size="13" baseType="lpstr">
      <vt:lpstr>Arial</vt:lpstr>
      <vt:lpstr>Calibri</vt:lpstr>
      <vt:lpstr>Тема Office</vt:lpstr>
      <vt:lpstr>Слайд 1</vt:lpstr>
      <vt:lpstr>                  ПЧЁЛЫ "Натко медку! с караваем покушай, Притчу про пчелок послушай! Нынче не в меру вода разлилась, Думали, просто идет наводнение, Только и сухо, что наше селение По огороды, где ульи у нас. Пчелка осталась водой окруженная, Видит и лес, и луга вдалеке, Ну и летит, - ничего налегке, А как назад полетит нагруженная, Сил не хватает у милой. Беда! Пчелами вся запестрела вода, Тонут работницы, тонут сердечные! Горю помочь мы не чаяли, грешные, Не догадаться самим бы вовек! Да нанесло человека хорошего, Под благовещенье помнишь прохожего? Он надоумил, христов человек! Слушай, сынок, как мы пчелок избавили: Я при прохожем тужил-тосковал; "Вы бы им до суши вехи поставили", - Это он слово сказал! Веришь: чуть первую веху зеленую На воду вывезли, стали втыкать, Поняли пчелки сноровку мудреную: Так и валят и валят отдыхать! Как богомолки у церкви на лавочке, Сели - сидят.  На бугре-то ни травочки, Ну, а в лесу и в полях благодать: Пчелкам не страшно туда залетать. Всё от единого слова хорошего! Кушай на здравие, будем с медком. Благослови бог прохожего!"  Закончил мужик, осенился крестом; Мед с караваем парнишка докушал, Тятину притчу тем часом прослушал И за прохожего низкий поклон Господу богу отвесил и он. </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Наташа</dc:creator>
  <cp:lastModifiedBy>Админ</cp:lastModifiedBy>
  <cp:revision>22</cp:revision>
  <dcterms:created xsi:type="dcterms:W3CDTF">2008-01-23T12:59:18Z</dcterms:created>
  <dcterms:modified xsi:type="dcterms:W3CDTF">2022-03-20T11:20:23Z</dcterms:modified>
</cp:coreProperties>
</file>