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9" r:id="rId3"/>
    <p:sldId id="280" r:id="rId4"/>
    <p:sldId id="281" r:id="rId5"/>
    <p:sldId id="269" r:id="rId6"/>
    <p:sldId id="282" r:id="rId7"/>
    <p:sldId id="283" r:id="rId8"/>
    <p:sldId id="271" r:id="rId9"/>
    <p:sldId id="284" r:id="rId10"/>
    <p:sldId id="272" r:id="rId11"/>
    <p:sldId id="274" r:id="rId12"/>
    <p:sldId id="275" r:id="rId13"/>
    <p:sldId id="278" r:id="rId14"/>
    <p:sldId id="276" r:id="rId15"/>
    <p:sldId id="277" r:id="rId16"/>
    <p:sldId id="256" r:id="rId17"/>
    <p:sldId id="257" r:id="rId18"/>
    <p:sldId id="259" r:id="rId19"/>
    <p:sldId id="261" r:id="rId20"/>
    <p:sldId id="262" r:id="rId21"/>
    <p:sldId id="263" r:id="rId22"/>
    <p:sldId id="264" r:id="rId23"/>
    <p:sldId id="265" r:id="rId24"/>
    <p:sldId id="267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A50021"/>
    <a:srgbClr val="0000FF"/>
    <a:srgbClr val="FFFF00"/>
    <a:srgbClr val="0000CC"/>
    <a:srgbClr val="008000"/>
    <a:srgbClr val="CC0066"/>
    <a:srgbClr val="FFFF99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25835E-A438-444A-8FB1-CB2C1E765A69}" type="doc">
      <dgm:prSet loTypeId="urn:microsoft.com/office/officeart/2005/8/layout/chevron2" loCatId="list" qsTypeId="urn:microsoft.com/office/officeart/2005/8/quickstyle/3d3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9F77776F-F63D-4801-BFF8-3355A49F66CF}">
      <dgm:prSet phldrT="[Текст]" phldr="1"/>
      <dgm:spPr/>
      <dgm:t>
        <a:bodyPr/>
        <a:lstStyle/>
        <a:p>
          <a:endParaRPr lang="ru-RU" dirty="0"/>
        </a:p>
      </dgm:t>
    </dgm:pt>
    <dgm:pt modelId="{96A30958-5881-4974-A2C7-41D85FE1F17B}" type="parTrans" cxnId="{B1506DCB-8BD3-4E82-A784-029C12CEECF2}">
      <dgm:prSet/>
      <dgm:spPr/>
      <dgm:t>
        <a:bodyPr/>
        <a:lstStyle/>
        <a:p>
          <a:endParaRPr lang="ru-RU"/>
        </a:p>
      </dgm:t>
    </dgm:pt>
    <dgm:pt modelId="{835D8946-ADD2-481B-9C5A-A31148963BE4}" type="sibTrans" cxnId="{B1506DCB-8BD3-4E82-A784-029C12CEECF2}">
      <dgm:prSet/>
      <dgm:spPr/>
      <dgm:t>
        <a:bodyPr/>
        <a:lstStyle/>
        <a:p>
          <a:endParaRPr lang="ru-RU"/>
        </a:p>
      </dgm:t>
    </dgm:pt>
    <dgm:pt modelId="{C1AB2C1C-167D-4CC8-A889-DEB79F39354C}">
      <dgm:prSet phldrT="[Текст]"/>
      <dgm:sp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shape">
            <a:fillToRect l="50000" t="50000" r="50000" b="50000"/>
          </a:path>
          <a:tileRect/>
        </a:gradFill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</dgm:spPr>
      <dgm:t>
        <a:bodyPr/>
        <a:lstStyle/>
        <a:p>
          <a:r>
            <a:rPr lang="ru-RU" dirty="0" smtClean="0"/>
            <a:t>Социальная проблема</a:t>
          </a:r>
          <a:endParaRPr lang="ru-RU" dirty="0"/>
        </a:p>
      </dgm:t>
    </dgm:pt>
    <dgm:pt modelId="{7053BF12-F4DF-4A18-AA5C-DB0EAF37313A}" type="parTrans" cxnId="{1C7B8218-7F81-462F-A1E6-834C97788889}">
      <dgm:prSet/>
      <dgm:spPr/>
      <dgm:t>
        <a:bodyPr/>
        <a:lstStyle/>
        <a:p>
          <a:endParaRPr lang="ru-RU"/>
        </a:p>
      </dgm:t>
    </dgm:pt>
    <dgm:pt modelId="{8557DD89-17BC-4658-BBD8-D0785C2C5062}" type="sibTrans" cxnId="{1C7B8218-7F81-462F-A1E6-834C97788889}">
      <dgm:prSet/>
      <dgm:spPr/>
      <dgm:t>
        <a:bodyPr/>
        <a:lstStyle/>
        <a:p>
          <a:endParaRPr lang="ru-RU"/>
        </a:p>
      </dgm:t>
    </dgm:pt>
    <dgm:pt modelId="{B6724CF2-0C49-4F46-BB77-0E629433B2C1}" type="pres">
      <dgm:prSet presAssocID="{0725835E-A438-444A-8FB1-CB2C1E765A6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DE3163-8E5B-4502-9F14-256A60E8AE04}" type="pres">
      <dgm:prSet presAssocID="{9F77776F-F63D-4801-BFF8-3355A49F66CF}" presName="composite" presStyleCnt="0"/>
      <dgm:spPr/>
    </dgm:pt>
    <dgm:pt modelId="{B59D2143-0A44-49EA-B7B3-428E397363AD}" type="pres">
      <dgm:prSet presAssocID="{9F77776F-F63D-4801-BFF8-3355A49F66CF}" presName="parentText" presStyleLbl="alignNode1" presStyleIdx="0" presStyleCnt="1" custLinFactNeighborX="4582" custLinFactNeighborY="20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7A8B58-6F15-414F-8515-01E0187A5C09}" type="pres">
      <dgm:prSet presAssocID="{9F77776F-F63D-4801-BFF8-3355A49F66CF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658979-33C4-48B8-93F1-902814F9BD0D}" type="presOf" srcId="{0725835E-A438-444A-8FB1-CB2C1E765A69}" destId="{B6724CF2-0C49-4F46-BB77-0E629433B2C1}" srcOrd="0" destOrd="0" presId="urn:microsoft.com/office/officeart/2005/8/layout/chevron2"/>
    <dgm:cxn modelId="{B1506DCB-8BD3-4E82-A784-029C12CEECF2}" srcId="{0725835E-A438-444A-8FB1-CB2C1E765A69}" destId="{9F77776F-F63D-4801-BFF8-3355A49F66CF}" srcOrd="0" destOrd="0" parTransId="{96A30958-5881-4974-A2C7-41D85FE1F17B}" sibTransId="{835D8946-ADD2-481B-9C5A-A31148963BE4}"/>
    <dgm:cxn modelId="{742BA8E5-4DE1-4785-ADD5-B1C9B36FA00C}" type="presOf" srcId="{9F77776F-F63D-4801-BFF8-3355A49F66CF}" destId="{B59D2143-0A44-49EA-B7B3-428E397363AD}" srcOrd="0" destOrd="0" presId="urn:microsoft.com/office/officeart/2005/8/layout/chevron2"/>
    <dgm:cxn modelId="{D5F22DB9-37B9-46CF-AB87-60EE6D298AB6}" type="presOf" srcId="{C1AB2C1C-167D-4CC8-A889-DEB79F39354C}" destId="{1D7A8B58-6F15-414F-8515-01E0187A5C09}" srcOrd="0" destOrd="0" presId="urn:microsoft.com/office/officeart/2005/8/layout/chevron2"/>
    <dgm:cxn modelId="{1C7B8218-7F81-462F-A1E6-834C97788889}" srcId="{9F77776F-F63D-4801-BFF8-3355A49F66CF}" destId="{C1AB2C1C-167D-4CC8-A889-DEB79F39354C}" srcOrd="0" destOrd="0" parTransId="{7053BF12-F4DF-4A18-AA5C-DB0EAF37313A}" sibTransId="{8557DD89-17BC-4658-BBD8-D0785C2C5062}"/>
    <dgm:cxn modelId="{F4DA587F-8D4C-499D-BA1C-21DCD40E7FDE}" type="presParOf" srcId="{B6724CF2-0C49-4F46-BB77-0E629433B2C1}" destId="{C8DE3163-8E5B-4502-9F14-256A60E8AE04}" srcOrd="0" destOrd="0" presId="urn:microsoft.com/office/officeart/2005/8/layout/chevron2"/>
    <dgm:cxn modelId="{76FEA1FB-2E64-4E4F-9CA0-4634A72E59E5}" type="presParOf" srcId="{C8DE3163-8E5B-4502-9F14-256A60E8AE04}" destId="{B59D2143-0A44-49EA-B7B3-428E397363AD}" srcOrd="0" destOrd="0" presId="urn:microsoft.com/office/officeart/2005/8/layout/chevron2"/>
    <dgm:cxn modelId="{57F60CB7-A771-4317-B5EB-C2E7FADD560A}" type="presParOf" srcId="{C8DE3163-8E5B-4502-9F14-256A60E8AE04}" destId="{1D7A8B58-6F15-414F-8515-01E0187A5C0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A50681-D813-43D6-B8E9-4C5254415B65}" type="doc">
      <dgm:prSet loTypeId="urn:microsoft.com/office/officeart/2005/8/layout/chevron2" loCatId="list" qsTypeId="urn:microsoft.com/office/officeart/2005/8/quickstyle/3d3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8687DD01-0557-47FC-8A17-71A5ADF021F5}">
      <dgm:prSet phldrT="[Текст]" phldr="1"/>
      <dgm:spPr/>
      <dgm:t>
        <a:bodyPr/>
        <a:lstStyle/>
        <a:p>
          <a:endParaRPr lang="ru-RU" dirty="0"/>
        </a:p>
      </dgm:t>
    </dgm:pt>
    <dgm:pt modelId="{CB64B750-AF58-49BB-BABC-AD58A188E5F0}" type="parTrans" cxnId="{3D2CD936-DEDF-41E0-9F5E-F075B39E8063}">
      <dgm:prSet/>
      <dgm:spPr/>
      <dgm:t>
        <a:bodyPr/>
        <a:lstStyle/>
        <a:p>
          <a:endParaRPr lang="ru-RU"/>
        </a:p>
      </dgm:t>
    </dgm:pt>
    <dgm:pt modelId="{5F8B6662-85BE-4529-A38D-8FA0D2E8E572}" type="sibTrans" cxnId="{3D2CD936-DEDF-41E0-9F5E-F075B39E8063}">
      <dgm:prSet/>
      <dgm:spPr/>
      <dgm:t>
        <a:bodyPr/>
        <a:lstStyle/>
        <a:p>
          <a:endParaRPr lang="ru-RU"/>
        </a:p>
      </dgm:t>
    </dgm:pt>
    <dgm:pt modelId="{59567434-0E9A-4510-8150-17AF22BDF872}">
      <dgm:prSet phldrT="[Текст]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shape">
            <a:fillToRect l="50000" t="50000" r="50000" b="50000"/>
          </a:path>
        </a:gradFill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</dgm:spPr>
      <dgm:t>
        <a:bodyPr/>
        <a:lstStyle/>
        <a:p>
          <a:r>
            <a:rPr lang="ru-RU" dirty="0" smtClean="0"/>
            <a:t>Конфликт поколений</a:t>
          </a:r>
          <a:endParaRPr lang="ru-RU" dirty="0"/>
        </a:p>
      </dgm:t>
    </dgm:pt>
    <dgm:pt modelId="{711FC178-275B-4D90-B208-9EF67A65A1D7}" type="parTrans" cxnId="{356927E7-548E-45CE-A898-2B68B26E79B4}">
      <dgm:prSet/>
      <dgm:spPr/>
      <dgm:t>
        <a:bodyPr/>
        <a:lstStyle/>
        <a:p>
          <a:endParaRPr lang="ru-RU"/>
        </a:p>
      </dgm:t>
    </dgm:pt>
    <dgm:pt modelId="{2338B225-C2FE-4527-B12D-5697C7CFF63F}" type="sibTrans" cxnId="{356927E7-548E-45CE-A898-2B68B26E79B4}">
      <dgm:prSet/>
      <dgm:spPr/>
      <dgm:t>
        <a:bodyPr/>
        <a:lstStyle/>
        <a:p>
          <a:endParaRPr lang="ru-RU"/>
        </a:p>
      </dgm:t>
    </dgm:pt>
    <dgm:pt modelId="{50BD1D86-7038-4CC1-BC11-23B9F6A815D7}" type="pres">
      <dgm:prSet presAssocID="{21A50681-D813-43D6-B8E9-4C5254415B6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5539C3-1ACC-4A66-8897-A53F16C7153B}" type="pres">
      <dgm:prSet presAssocID="{8687DD01-0557-47FC-8A17-71A5ADF021F5}" presName="composite" presStyleCnt="0"/>
      <dgm:spPr/>
    </dgm:pt>
    <dgm:pt modelId="{D0DA97A9-0B17-4AD9-AFC4-377D0117B34B}" type="pres">
      <dgm:prSet presAssocID="{8687DD01-0557-47FC-8A17-71A5ADF021F5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810F29-28AE-4E8B-9FDD-1F88DAD66856}" type="pres">
      <dgm:prSet presAssocID="{8687DD01-0557-47FC-8A17-71A5ADF021F5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ECB8BE-999F-441E-90A4-0E5043AFBF72}" type="presOf" srcId="{59567434-0E9A-4510-8150-17AF22BDF872}" destId="{01810F29-28AE-4E8B-9FDD-1F88DAD66856}" srcOrd="0" destOrd="0" presId="urn:microsoft.com/office/officeart/2005/8/layout/chevron2"/>
    <dgm:cxn modelId="{63319B85-F7DD-4AF4-AD5F-4DB18B7D6A5D}" type="presOf" srcId="{8687DD01-0557-47FC-8A17-71A5ADF021F5}" destId="{D0DA97A9-0B17-4AD9-AFC4-377D0117B34B}" srcOrd="0" destOrd="0" presId="urn:microsoft.com/office/officeart/2005/8/layout/chevron2"/>
    <dgm:cxn modelId="{356927E7-548E-45CE-A898-2B68B26E79B4}" srcId="{8687DD01-0557-47FC-8A17-71A5ADF021F5}" destId="{59567434-0E9A-4510-8150-17AF22BDF872}" srcOrd="0" destOrd="0" parTransId="{711FC178-275B-4D90-B208-9EF67A65A1D7}" sibTransId="{2338B225-C2FE-4527-B12D-5697C7CFF63F}"/>
    <dgm:cxn modelId="{3D2CD936-DEDF-41E0-9F5E-F075B39E8063}" srcId="{21A50681-D813-43D6-B8E9-4C5254415B65}" destId="{8687DD01-0557-47FC-8A17-71A5ADF021F5}" srcOrd="0" destOrd="0" parTransId="{CB64B750-AF58-49BB-BABC-AD58A188E5F0}" sibTransId="{5F8B6662-85BE-4529-A38D-8FA0D2E8E572}"/>
    <dgm:cxn modelId="{05B9B7AC-580C-4E24-BC83-F1D28F2C2E2E}" type="presOf" srcId="{21A50681-D813-43D6-B8E9-4C5254415B65}" destId="{50BD1D86-7038-4CC1-BC11-23B9F6A815D7}" srcOrd="0" destOrd="0" presId="urn:microsoft.com/office/officeart/2005/8/layout/chevron2"/>
    <dgm:cxn modelId="{0954837D-7AEB-4124-A346-9246266ABDD3}" type="presParOf" srcId="{50BD1D86-7038-4CC1-BC11-23B9F6A815D7}" destId="{AC5539C3-1ACC-4A66-8897-A53F16C7153B}" srcOrd="0" destOrd="0" presId="urn:microsoft.com/office/officeart/2005/8/layout/chevron2"/>
    <dgm:cxn modelId="{3AEB9EC9-44B6-4258-8A73-1A12270A07D5}" type="presParOf" srcId="{AC5539C3-1ACC-4A66-8897-A53F16C7153B}" destId="{D0DA97A9-0B17-4AD9-AFC4-377D0117B34B}" srcOrd="0" destOrd="0" presId="urn:microsoft.com/office/officeart/2005/8/layout/chevron2"/>
    <dgm:cxn modelId="{E201A914-46E9-4369-9000-E13599D34CB3}" type="presParOf" srcId="{AC5539C3-1ACC-4A66-8897-A53F16C7153B}" destId="{01810F29-28AE-4E8B-9FDD-1F88DAD6685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E16C6F-6713-43AE-9C72-089FBE27FC14}" type="doc">
      <dgm:prSet loTypeId="urn:microsoft.com/office/officeart/2005/8/layout/chevron2" loCatId="list" qsTypeId="urn:microsoft.com/office/officeart/2005/8/quickstyle/3d1" qsCatId="3D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0635F2A4-8740-45C1-A580-8FEECEF2F7D3}">
      <dgm:prSet phldrT="[Текст]" phldr="1"/>
      <dgm:spPr/>
      <dgm:t>
        <a:bodyPr/>
        <a:lstStyle/>
        <a:p>
          <a:endParaRPr lang="ru-RU" dirty="0"/>
        </a:p>
      </dgm:t>
    </dgm:pt>
    <dgm:pt modelId="{B76C4E43-34D4-46FC-BE4A-358AE5328645}" type="parTrans" cxnId="{865E8C11-96A9-4467-92D5-B058C9265501}">
      <dgm:prSet/>
      <dgm:spPr/>
      <dgm:t>
        <a:bodyPr/>
        <a:lstStyle/>
        <a:p>
          <a:endParaRPr lang="ru-RU"/>
        </a:p>
      </dgm:t>
    </dgm:pt>
    <dgm:pt modelId="{12CA9175-71E8-40FB-AA2C-923F4C33175F}" type="sibTrans" cxnId="{865E8C11-96A9-4467-92D5-B058C9265501}">
      <dgm:prSet/>
      <dgm:spPr/>
      <dgm:t>
        <a:bodyPr/>
        <a:lstStyle/>
        <a:p>
          <a:endParaRPr lang="ru-RU"/>
        </a:p>
      </dgm:t>
    </dgm:pt>
    <dgm:pt modelId="{7B0E9DCA-8D6A-400B-97EA-3061742FF27A}">
      <dgm:prSet phldrT="[Текст]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shape">
            <a:fillToRect l="50000" t="50000" r="50000" b="50000"/>
          </a:path>
        </a:gradFill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</dgm:spPr>
      <dgm:t>
        <a:bodyPr/>
        <a:lstStyle/>
        <a:p>
          <a:r>
            <a:rPr lang="ru-RU" dirty="0" smtClean="0"/>
            <a:t>Любовь на страницах романа</a:t>
          </a:r>
          <a:endParaRPr lang="ru-RU" dirty="0"/>
        </a:p>
      </dgm:t>
    </dgm:pt>
    <dgm:pt modelId="{DE8A68E0-5D3C-4BC7-A603-28C88062A2E5}" type="parTrans" cxnId="{E843939D-3A0C-40AF-9904-B1D4CEBD38A6}">
      <dgm:prSet/>
      <dgm:spPr/>
      <dgm:t>
        <a:bodyPr/>
        <a:lstStyle/>
        <a:p>
          <a:endParaRPr lang="ru-RU"/>
        </a:p>
      </dgm:t>
    </dgm:pt>
    <dgm:pt modelId="{CC057C10-9130-4436-A063-2E9B9B2A5B95}" type="sibTrans" cxnId="{E843939D-3A0C-40AF-9904-B1D4CEBD38A6}">
      <dgm:prSet/>
      <dgm:spPr/>
      <dgm:t>
        <a:bodyPr/>
        <a:lstStyle/>
        <a:p>
          <a:endParaRPr lang="ru-RU"/>
        </a:p>
      </dgm:t>
    </dgm:pt>
    <dgm:pt modelId="{AFAA15A1-FFD4-471E-AC63-C823B47EA573}" type="pres">
      <dgm:prSet presAssocID="{75E16C6F-6713-43AE-9C72-089FBE27FC1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E103BA-4612-4BE0-9801-D2F4BC9BB503}" type="pres">
      <dgm:prSet presAssocID="{0635F2A4-8740-45C1-A580-8FEECEF2F7D3}" presName="composite" presStyleCnt="0"/>
      <dgm:spPr/>
    </dgm:pt>
    <dgm:pt modelId="{176D9266-C974-45EA-A58C-5A14A156F0A4}" type="pres">
      <dgm:prSet presAssocID="{0635F2A4-8740-45C1-A580-8FEECEF2F7D3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FFF46-8442-4FB3-B2F2-E9F987C753E3}" type="pres">
      <dgm:prSet presAssocID="{0635F2A4-8740-45C1-A580-8FEECEF2F7D3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18323E-0670-4911-ACEA-47D6EDAE1B36}" type="presOf" srcId="{0635F2A4-8740-45C1-A580-8FEECEF2F7D3}" destId="{176D9266-C974-45EA-A58C-5A14A156F0A4}" srcOrd="0" destOrd="0" presId="urn:microsoft.com/office/officeart/2005/8/layout/chevron2"/>
    <dgm:cxn modelId="{8A28EB99-19DE-4AA1-B794-B5F824779E7B}" type="presOf" srcId="{7B0E9DCA-8D6A-400B-97EA-3061742FF27A}" destId="{060FFF46-8442-4FB3-B2F2-E9F987C753E3}" srcOrd="0" destOrd="0" presId="urn:microsoft.com/office/officeart/2005/8/layout/chevron2"/>
    <dgm:cxn modelId="{865E8C11-96A9-4467-92D5-B058C9265501}" srcId="{75E16C6F-6713-43AE-9C72-089FBE27FC14}" destId="{0635F2A4-8740-45C1-A580-8FEECEF2F7D3}" srcOrd="0" destOrd="0" parTransId="{B76C4E43-34D4-46FC-BE4A-358AE5328645}" sibTransId="{12CA9175-71E8-40FB-AA2C-923F4C33175F}"/>
    <dgm:cxn modelId="{E843939D-3A0C-40AF-9904-B1D4CEBD38A6}" srcId="{0635F2A4-8740-45C1-A580-8FEECEF2F7D3}" destId="{7B0E9DCA-8D6A-400B-97EA-3061742FF27A}" srcOrd="0" destOrd="0" parTransId="{DE8A68E0-5D3C-4BC7-A603-28C88062A2E5}" sibTransId="{CC057C10-9130-4436-A063-2E9B9B2A5B95}"/>
    <dgm:cxn modelId="{0BD30D27-453E-4456-BDF2-C9DC8AEF0024}" type="presOf" srcId="{75E16C6F-6713-43AE-9C72-089FBE27FC14}" destId="{AFAA15A1-FFD4-471E-AC63-C823B47EA573}" srcOrd="0" destOrd="0" presId="urn:microsoft.com/office/officeart/2005/8/layout/chevron2"/>
    <dgm:cxn modelId="{841B777E-718E-4945-8615-3817809E7601}" type="presParOf" srcId="{AFAA15A1-FFD4-471E-AC63-C823B47EA573}" destId="{BAE103BA-4612-4BE0-9801-D2F4BC9BB503}" srcOrd="0" destOrd="0" presId="urn:microsoft.com/office/officeart/2005/8/layout/chevron2"/>
    <dgm:cxn modelId="{09210E4B-5D75-4B20-9043-9893C77264B9}" type="presParOf" srcId="{BAE103BA-4612-4BE0-9801-D2F4BC9BB503}" destId="{176D9266-C974-45EA-A58C-5A14A156F0A4}" srcOrd="0" destOrd="0" presId="urn:microsoft.com/office/officeart/2005/8/layout/chevron2"/>
    <dgm:cxn modelId="{C8E25139-1BCB-4947-831D-3D48B9F956AA}" type="presParOf" srcId="{BAE103BA-4612-4BE0-9801-D2F4BC9BB503}" destId="{060FFF46-8442-4FB3-B2F2-E9F987C753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9D2143-0A44-49EA-B7B3-428E397363AD}">
      <dsp:nvSpPr>
        <dsp:cNvPr id="0" name=""/>
        <dsp:cNvSpPr/>
      </dsp:nvSpPr>
      <dsp:spPr>
        <a:xfrm rot="5400000">
          <a:off x="-101092" y="128588"/>
          <a:ext cx="857256" cy="600079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01092" y="128588"/>
        <a:ext cx="857256" cy="600079"/>
      </dsp:txXfrm>
    </dsp:sp>
    <dsp:sp modelId="{1D7A8B58-6F15-414F-8515-01E0187A5C09}">
      <dsp:nvSpPr>
        <dsp:cNvPr id="0" name=""/>
        <dsp:cNvSpPr/>
      </dsp:nvSpPr>
      <dsp:spPr>
        <a:xfrm rot="5400000">
          <a:off x="3914802" y="-3314723"/>
          <a:ext cx="557216" cy="7186662"/>
        </a:xfrm>
        <a:prstGeom prst="round2SameRect">
          <a:avLst/>
        </a:prstGeom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shape">
            <a:fillToRect l="50000" t="50000" r="50000" b="50000"/>
          </a:path>
          <a:tileRect/>
        </a:gradFill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Социальная проблема</a:t>
          </a:r>
          <a:endParaRPr lang="ru-RU" sz="3300" kern="1200" dirty="0"/>
        </a:p>
      </dsp:txBody>
      <dsp:txXfrm rot="5400000">
        <a:off x="3914802" y="-3314723"/>
        <a:ext cx="557216" cy="71866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DA97A9-0B17-4AD9-AFC4-377D0117B34B}">
      <dsp:nvSpPr>
        <dsp:cNvPr id="0" name=""/>
        <dsp:cNvSpPr/>
      </dsp:nvSpPr>
      <dsp:spPr>
        <a:xfrm rot="5400000">
          <a:off x="-128588" y="128588"/>
          <a:ext cx="857256" cy="60007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28588" y="128588"/>
        <a:ext cx="857256" cy="600079"/>
      </dsp:txXfrm>
    </dsp:sp>
    <dsp:sp modelId="{01810F29-28AE-4E8B-9FDD-1F88DAD66856}">
      <dsp:nvSpPr>
        <dsp:cNvPr id="0" name=""/>
        <dsp:cNvSpPr/>
      </dsp:nvSpPr>
      <dsp:spPr>
        <a:xfrm rot="5400000">
          <a:off x="3879083" y="-3279004"/>
          <a:ext cx="557216" cy="7115224"/>
        </a:xfrm>
        <a:prstGeom prst="round2SameRect">
          <a:avLst/>
        </a:prstGeom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shape">
            <a:fillToRect l="50000" t="50000" r="50000" b="50000"/>
          </a:path>
        </a:gradFill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Конфликт поколений</a:t>
          </a:r>
          <a:endParaRPr lang="ru-RU" sz="3300" kern="1200" dirty="0"/>
        </a:p>
      </dsp:txBody>
      <dsp:txXfrm rot="5400000">
        <a:off x="3879083" y="-3279004"/>
        <a:ext cx="557216" cy="711522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6D9266-C974-45EA-A58C-5A14A156F0A4}">
      <dsp:nvSpPr>
        <dsp:cNvPr id="0" name=""/>
        <dsp:cNvSpPr/>
      </dsp:nvSpPr>
      <dsp:spPr>
        <a:xfrm rot="5400000">
          <a:off x="-128588" y="128588"/>
          <a:ext cx="857256" cy="600079"/>
        </a:xfrm>
        <a:prstGeom prst="chevron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28588" y="128588"/>
        <a:ext cx="857256" cy="600079"/>
      </dsp:txXfrm>
    </dsp:sp>
    <dsp:sp modelId="{060FFF46-8442-4FB3-B2F2-E9F987C753E3}">
      <dsp:nvSpPr>
        <dsp:cNvPr id="0" name=""/>
        <dsp:cNvSpPr/>
      </dsp:nvSpPr>
      <dsp:spPr>
        <a:xfrm rot="5400000">
          <a:off x="3843364" y="-3243285"/>
          <a:ext cx="557216" cy="7043786"/>
        </a:xfrm>
        <a:prstGeom prst="round2SameRect">
          <a:avLst/>
        </a:prstGeom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shape">
            <a:fillToRect l="50000" t="50000" r="50000" b="50000"/>
          </a:path>
        </a:gradFill>
        <a:ln w="9525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Любовь на страницах романа</a:t>
          </a:r>
          <a:endParaRPr lang="ru-RU" sz="3300" kern="1200" dirty="0"/>
        </a:p>
      </dsp:txBody>
      <dsp:txXfrm rot="5400000">
        <a:off x="3843364" y="-3243285"/>
        <a:ext cx="557216" cy="7043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AFBEE-535D-45E3-A0B6-D3D8A8AAFD7A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96BB6-B8F4-47D5-A245-D70CE33202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FDF29-A2CC-4FCF-9D4E-8829065EF5CD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31B48-BF66-42E7-B57C-82EAE8C3F3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B258F-7C08-4D48-ACCC-183284C0F1B6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A17D7-3405-4CCE-BE79-A23588439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290BB-1CC3-42A2-96B5-54BEAAD46409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8CA0D-B7AC-4DB5-89E1-5B0B8075A6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DB265-8CBC-4C22-8F87-0AF51C43CD5C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73763-DCAD-4356-A800-C95E7801F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73D87-3664-458B-ACAA-8B3CBE2C7BF7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7BC6D-4EC1-495D-826F-1F3554AD0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9904E-CD78-4A51-AD7F-4468981D4D8B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D0A2-E175-4203-B220-1AC50587B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640AC-7473-4EAA-BDB9-53DB1A20F88D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DD09F-78DD-471C-8D04-C44B40CF34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5DEFB-734B-4BA6-AFFD-F1737C494030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746C4-B22C-4881-AE27-66A5ADCD61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871B2-CD7C-4CDB-9B70-64A203D6C42F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97F98-B631-47B7-A458-305019A38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6AE61-466B-46D1-A9B4-FDAA3D1DC954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5C55E-4F9C-4FB6-8D8B-2904B39E6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FFFF00"/>
            </a:gs>
            <a:gs pos="100000">
              <a:schemeClr val="bg2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6FA7A1-314A-4CBD-BC5B-F7D515A3CF12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6C7489-2D4C-473D-9230-A2BB32F1EB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urgenev.org.ru/art-gallery/pic01.ht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бличка 1"/>
          <p:cNvSpPr/>
          <p:nvPr/>
        </p:nvSpPr>
        <p:spPr>
          <a:xfrm>
            <a:off x="928662" y="642918"/>
            <a:ext cx="4857784" cy="1357322"/>
          </a:xfrm>
          <a:prstGeom prst="plaque">
            <a:avLst>
              <a:gd name="adj" fmla="val 50000"/>
            </a:avLst>
          </a:prstGeom>
          <a:gradFill>
            <a:gsLst>
              <a:gs pos="40000">
                <a:srgbClr val="FFFF00"/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295" endPos="92000" dist="1016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ТЕМА:</a:t>
            </a: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500166" y="2428868"/>
            <a:ext cx="7143800" cy="4143404"/>
          </a:xfrm>
          <a:prstGeom prst="horizontalScroll">
            <a:avLst>
              <a:gd name="adj" fmla="val 15123"/>
            </a:avLst>
          </a:prstGeom>
          <a:gradFill flip="none" rotWithShape="1">
            <a:gsLst>
              <a:gs pos="60000">
                <a:srgbClr val="FFFF00"/>
              </a:gs>
              <a:gs pos="100000">
                <a:schemeClr val="bg2">
                  <a:shade val="30000"/>
                  <a:satMod val="200000"/>
                </a:schemeClr>
              </a:gs>
            </a:gsLst>
            <a:lin ang="2700000" scaled="1"/>
            <a:tileRect/>
          </a:gradFill>
          <a:ln w="57150">
            <a:solidFill>
              <a:schemeClr val="accent3">
                <a:lumMod val="5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300" endPos="90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>
                <a:ln w="17780" cmpd="sng">
                  <a:solidFill>
                    <a:srgbClr val="FFC000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Художественное  своеобразие  романа «Отцы и дети»</a:t>
            </a:r>
          </a:p>
        </p:txBody>
      </p:sp>
    </p:spTree>
    <p:custDataLst>
      <p:tags r:id="rId1"/>
    </p:custData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285728"/>
            <a:ext cx="376096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i="1" dirty="0">
                <a:ln/>
                <a:solidFill>
                  <a:schemeClr val="accent3"/>
                </a:solidFill>
                <a:latin typeface="Mistral" pitchFamily="66" charset="0"/>
              </a:rPr>
              <a:t>КОМПОЗИЦИЯ</a:t>
            </a:r>
          </a:p>
        </p:txBody>
      </p:sp>
      <p:sp>
        <p:nvSpPr>
          <p:cNvPr id="5" name="Табличка 4"/>
          <p:cNvSpPr/>
          <p:nvPr/>
        </p:nvSpPr>
        <p:spPr>
          <a:xfrm>
            <a:off x="857224" y="3571876"/>
            <a:ext cx="4000528" cy="1071570"/>
          </a:xfrm>
          <a:prstGeom prst="plaque">
            <a:avLst>
              <a:gd name="adj" fmla="val 50000"/>
            </a:avLst>
          </a:prstGeom>
          <a:gradFill>
            <a:gsLst>
              <a:gs pos="40000">
                <a:srgbClr val="FFFF00"/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295" endPos="92000" dist="1016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Евгений Базаров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285860"/>
            <a:ext cx="8429684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Композиция романа «Отцы и дети» – моноцентрическая: </a:t>
            </a:r>
            <a:endParaRPr lang="ru-RU" sz="2400" b="1" dirty="0"/>
          </a:p>
        </p:txBody>
      </p:sp>
      <p:sp>
        <p:nvSpPr>
          <p:cNvPr id="7" name="Кольцо 6"/>
          <p:cNvSpPr/>
          <p:nvPr/>
        </p:nvSpPr>
        <p:spPr>
          <a:xfrm>
            <a:off x="285720" y="1714488"/>
            <a:ext cx="5214974" cy="4714908"/>
          </a:xfrm>
          <a:prstGeom prst="donut">
            <a:avLst>
              <a:gd name="adj" fmla="val 920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1928802"/>
            <a:ext cx="3500430" cy="4524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 элементы произведения направлены на раскрытие его характера.</a:t>
            </a:r>
          </a:p>
          <a:p>
            <a:pPr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Во время своих «странствий» Базаров дважды посещает одни и те же места: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Марьино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Никольское,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Базаровку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Таким образом, мы сначала знакомимся с героем, а затем становимся свидетелем того, как под влиянием обстоятельств (дуэль с Павлом Петровичем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Кирсановым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ссора с Аркадием, любовь к Анне Сергеевне Одинцовой и т.д.) меняются его взгляды и убеждения.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477125" cy="538162"/>
          </a:xfrm>
        </p:spPr>
        <p:txBody>
          <a:bodyPr/>
          <a:lstStyle/>
          <a:p>
            <a:r>
              <a:rPr lang="ru-RU" sz="4800" b="1" smtClean="0">
                <a:solidFill>
                  <a:srgbClr val="FF0000"/>
                </a:solidFill>
                <a:latin typeface="Mistral" pitchFamily="66" charset="0"/>
              </a:rPr>
              <a:t>Циклическая композиция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3276600" y="1989138"/>
            <a:ext cx="2735263" cy="3024187"/>
          </a:xfrm>
          <a:custGeom>
            <a:avLst/>
            <a:gdLst>
              <a:gd name="T0" fmla="*/ 2409944 w 21600"/>
              <a:gd name="T1" fmla="*/ 533153 h 21600"/>
              <a:gd name="T2" fmla="*/ 1044465 w 21600"/>
              <a:gd name="T3" fmla="*/ 42703 h 21600"/>
              <a:gd name="T4" fmla="*/ 2409944 w 21600"/>
              <a:gd name="T5" fmla="*/ 533153 h 21600"/>
              <a:gd name="T6" fmla="*/ 2941421 w 21600"/>
              <a:gd name="T7" fmla="*/ 2250079 h 21600"/>
              <a:gd name="T8" fmla="*/ 2493142 w 21600"/>
              <a:gd name="T9" fmla="*/ 2450572 h 21600"/>
              <a:gd name="T10" fmla="*/ 2311804 w 21600"/>
              <a:gd name="T11" fmla="*/ 195494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742" y="15017"/>
                </a:moveTo>
                <a:cubicBezTo>
                  <a:pt x="21308" y="13683"/>
                  <a:pt x="21600" y="1224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9940" y="-1"/>
                  <a:pt x="9083" y="102"/>
                  <a:pt x="8248" y="305"/>
                </a:cubicBezTo>
                <a:cubicBezTo>
                  <a:pt x="9083" y="102"/>
                  <a:pt x="9940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249"/>
                  <a:pt x="21308" y="13683"/>
                  <a:pt x="20742" y="15017"/>
                </a:cubicBezTo>
                <a:lnTo>
                  <a:pt x="23228" y="16071"/>
                </a:lnTo>
                <a:lnTo>
                  <a:pt x="19688" y="17503"/>
                </a:lnTo>
                <a:lnTo>
                  <a:pt x="18256" y="13963"/>
                </a:lnTo>
                <a:lnTo>
                  <a:pt x="20742" y="15017"/>
                </a:lnTo>
                <a:close/>
              </a:path>
            </a:pathLst>
          </a:custGeom>
          <a:ln w="5715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2124075" y="2060575"/>
            <a:ext cx="3097213" cy="3024188"/>
          </a:xfrm>
          <a:custGeom>
            <a:avLst/>
            <a:gdLst>
              <a:gd name="T0" fmla="*/ 191425 w 21600"/>
              <a:gd name="T1" fmla="*/ 783629 h 21600"/>
              <a:gd name="T2" fmla="*/ 326785 w 21600"/>
              <a:gd name="T3" fmla="*/ 2441192 h 21600"/>
              <a:gd name="T4" fmla="*/ 191425 w 21600"/>
              <a:gd name="T5" fmla="*/ 783629 h 21600"/>
              <a:gd name="T6" fmla="*/ 1734152 w 21600"/>
              <a:gd name="T7" fmla="*/ -369343 h 21600"/>
              <a:gd name="T8" fmla="*/ 2082445 w 21600"/>
              <a:gd name="T9" fmla="*/ 43123 h 21600"/>
              <a:gd name="T10" fmla="*/ 1659877 w 21600"/>
              <a:gd name="T11" fmla="*/ 383204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1835" y="49"/>
                </a:moveTo>
                <a:cubicBezTo>
                  <a:pt x="11491" y="16"/>
                  <a:pt x="11145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3204"/>
                  <a:pt x="802" y="15539"/>
                  <a:pt x="2279" y="17436"/>
                </a:cubicBezTo>
                <a:cubicBezTo>
                  <a:pt x="802" y="15539"/>
                  <a:pt x="0" y="1320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1145" y="-1"/>
                  <a:pt x="11491" y="16"/>
                  <a:pt x="11835" y="49"/>
                </a:cubicBezTo>
                <a:lnTo>
                  <a:pt x="12094" y="-2638"/>
                </a:lnTo>
                <a:lnTo>
                  <a:pt x="14523" y="308"/>
                </a:lnTo>
                <a:lnTo>
                  <a:pt x="11576" y="2737"/>
                </a:lnTo>
                <a:lnTo>
                  <a:pt x="11835" y="49"/>
                </a:lnTo>
                <a:close/>
              </a:path>
            </a:pathLst>
          </a:custGeom>
          <a:ln w="5715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 rot="6471288">
            <a:off x="2747169" y="2877344"/>
            <a:ext cx="2814638" cy="3054350"/>
          </a:xfrm>
          <a:custGeom>
            <a:avLst/>
            <a:gdLst>
              <a:gd name="T0" fmla="*/ 2667130 w 21600"/>
              <a:gd name="T1" fmla="*/ 846451 h 21600"/>
              <a:gd name="T2" fmla="*/ 1103964 w 21600"/>
              <a:gd name="T3" fmla="*/ 58542 h 21600"/>
              <a:gd name="T4" fmla="*/ 2630384 w 21600"/>
              <a:gd name="T5" fmla="*/ 866248 h 21600"/>
              <a:gd name="T6" fmla="*/ 2545032 w 21600"/>
              <a:gd name="T7" fmla="*/ 2982940 h 21600"/>
              <a:gd name="T8" fmla="*/ 2020154 w 21600"/>
              <a:gd name="T9" fmla="*/ 2936277 h 21600"/>
              <a:gd name="T10" fmla="*/ 2063416 w 21600"/>
              <a:gd name="T11" fmla="*/ 236669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581" y="18796"/>
                </a:moveTo>
                <a:cubicBezTo>
                  <a:pt x="19930" y="16804"/>
                  <a:pt x="21285" y="13880"/>
                  <a:pt x="21285" y="10800"/>
                </a:cubicBezTo>
                <a:cubicBezTo>
                  <a:pt x="21285" y="5009"/>
                  <a:pt x="16590" y="315"/>
                  <a:pt x="10800" y="315"/>
                </a:cubicBezTo>
                <a:cubicBezTo>
                  <a:pt x="10028" y="314"/>
                  <a:pt x="9259" y="400"/>
                  <a:pt x="8506" y="568"/>
                </a:cubicBezTo>
                <a:lnTo>
                  <a:pt x="8437" y="261"/>
                </a:lnTo>
                <a:cubicBezTo>
                  <a:pt x="9213" y="87"/>
                  <a:pt x="10005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3972"/>
                  <a:pt x="20205" y="16984"/>
                  <a:pt x="17785" y="19036"/>
                </a:cubicBezTo>
                <a:lnTo>
                  <a:pt x="19531" y="21095"/>
                </a:lnTo>
                <a:lnTo>
                  <a:pt x="15503" y="20765"/>
                </a:lnTo>
                <a:lnTo>
                  <a:pt x="15835" y="16737"/>
                </a:lnTo>
                <a:lnTo>
                  <a:pt x="17581" y="18796"/>
                </a:lnTo>
                <a:close/>
              </a:path>
            </a:pathLst>
          </a:custGeom>
          <a:ln w="5715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198" name="Line 10"/>
          <p:cNvSpPr>
            <a:spLocks noChangeShapeType="1"/>
          </p:cNvSpPr>
          <p:nvPr/>
        </p:nvSpPr>
        <p:spPr bwMode="auto">
          <a:xfrm>
            <a:off x="4284663" y="1628775"/>
            <a:ext cx="0" cy="1008063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9" name="Line 11"/>
          <p:cNvSpPr>
            <a:spLocks noChangeShapeType="1"/>
          </p:cNvSpPr>
          <p:nvPr/>
        </p:nvSpPr>
        <p:spPr bwMode="auto">
          <a:xfrm flipH="1">
            <a:off x="2124075" y="4221163"/>
            <a:ext cx="863600" cy="720725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200" name="Line 12"/>
          <p:cNvSpPr>
            <a:spLocks noChangeShapeType="1"/>
          </p:cNvSpPr>
          <p:nvPr/>
        </p:nvSpPr>
        <p:spPr bwMode="auto">
          <a:xfrm>
            <a:off x="5292725" y="4221163"/>
            <a:ext cx="792163" cy="50323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2987675" y="2636838"/>
            <a:ext cx="2305050" cy="2447925"/>
          </a:xfrm>
          <a:prstGeom prst="ellipse">
            <a:avLst/>
          </a:prstGeom>
          <a:noFill/>
          <a:ln w="5715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2298" name="Text Box 14"/>
          <p:cNvSpPr txBox="1">
            <a:spLocks noChangeArrowheads="1"/>
          </p:cNvSpPr>
          <p:nvPr/>
        </p:nvSpPr>
        <p:spPr bwMode="auto">
          <a:xfrm>
            <a:off x="2555875" y="836613"/>
            <a:ext cx="23034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2299" name="Text Box 15"/>
          <p:cNvSpPr txBox="1">
            <a:spLocks noChangeArrowheads="1"/>
          </p:cNvSpPr>
          <p:nvPr/>
        </p:nvSpPr>
        <p:spPr bwMode="auto">
          <a:xfrm>
            <a:off x="2484438" y="908050"/>
            <a:ext cx="2447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2300" name="Text Box 16"/>
          <p:cNvSpPr txBox="1">
            <a:spLocks noChangeArrowheads="1"/>
          </p:cNvSpPr>
          <p:nvPr/>
        </p:nvSpPr>
        <p:spPr bwMode="auto">
          <a:xfrm>
            <a:off x="2571750" y="836613"/>
            <a:ext cx="315277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Марьино</a:t>
            </a:r>
          </a:p>
          <a:p>
            <a:pPr algn="ctr"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(усадьба Кирсановых)</a:t>
            </a:r>
          </a:p>
        </p:txBody>
      </p:sp>
      <p:sp>
        <p:nvSpPr>
          <p:cNvPr id="12301" name="Rectangle 17"/>
          <p:cNvSpPr>
            <a:spLocks noChangeArrowheads="1"/>
          </p:cNvSpPr>
          <p:nvPr/>
        </p:nvSpPr>
        <p:spPr bwMode="auto">
          <a:xfrm>
            <a:off x="539750" y="4941888"/>
            <a:ext cx="457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Родители Базарова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(небольшой домик 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мелкопоместных дворян)</a:t>
            </a:r>
          </a:p>
        </p:txBody>
      </p:sp>
      <p:sp>
        <p:nvSpPr>
          <p:cNvPr id="12302" name="Rectangle 18"/>
          <p:cNvSpPr>
            <a:spLocks noChangeArrowheads="1"/>
          </p:cNvSpPr>
          <p:nvPr/>
        </p:nvSpPr>
        <p:spPr bwMode="auto">
          <a:xfrm>
            <a:off x="5651500" y="4868863"/>
            <a:ext cx="457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Никольское 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(имение Одинцовой)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14546" y="214290"/>
            <a:ext cx="291618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Mistral" pitchFamily="66" charset="0"/>
              </a:rPr>
              <a:t>КОНФЛИКТ</a:t>
            </a:r>
          </a:p>
        </p:txBody>
      </p:sp>
      <p:pic>
        <p:nvPicPr>
          <p:cNvPr id="9220" name="Рисунок 5" descr="Базаров. Художник Д. Боровский. 198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14810" y="2500306"/>
            <a:ext cx="2041068" cy="28574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5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221" name="Рисунок 6" descr="Павел Петрович Кирсанов. Художник Е. Рудаков. 1946–194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643702" y="3214686"/>
            <a:ext cx="1882886" cy="29289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5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357158" y="1500174"/>
            <a:ext cx="2876108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ru-RU" sz="6600" b="1" dirty="0">
                <a:ln w="50800"/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внешний</a:t>
            </a:r>
            <a:endParaRPr lang="ru-RU" sz="6600" b="1" dirty="0">
              <a:ln w="50800"/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4876" y="1571612"/>
            <a:ext cx="3969356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ru-RU" sz="6600" b="1" dirty="0">
                <a:ln w="50800"/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внутренний</a:t>
            </a:r>
            <a:endParaRPr lang="ru-RU" sz="6600" b="1" dirty="0">
              <a:ln w="50800"/>
              <a:solidFill>
                <a:srgbClr val="FF0000"/>
              </a:solidFill>
              <a:latin typeface="Monotype Corsiva" pitchFamily="66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929188" y="1071563"/>
            <a:ext cx="1214437" cy="7143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2143125" y="1000125"/>
            <a:ext cx="714375" cy="7143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Подзаголовок 2"/>
          <p:cNvSpPr txBox="1">
            <a:spLocks/>
          </p:cNvSpPr>
          <p:nvPr/>
        </p:nvSpPr>
        <p:spPr bwMode="auto">
          <a:xfrm>
            <a:off x="428596" y="2428868"/>
            <a:ext cx="3286147" cy="314327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ru-RU" sz="2400" b="1" dirty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обнаруживается на уровне отношений героев: между его нигилистическими убеждениями (теорией) и требованиями натуры (жизнью).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857224" y="428604"/>
            <a:ext cx="7572428" cy="1714512"/>
          </a:xfrm>
          <a:prstGeom prst="downArrowCallout">
            <a:avLst>
              <a:gd name="adj1" fmla="val 22306"/>
              <a:gd name="adj2" fmla="val 32189"/>
              <a:gd name="adj3" fmla="val 28030"/>
              <a:gd name="adj4" fmla="val 61173"/>
            </a:avLst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slope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4400" b="1" dirty="0">
                <a:ln w="50800"/>
                <a:solidFill>
                  <a:schemeClr val="accent5">
                    <a:lumMod val="5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Основные проблемы романа: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785786" y="2500306"/>
          <a:ext cx="7786742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857224" y="3714752"/>
          <a:ext cx="7715304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Схема 11"/>
          <p:cNvGraphicFramePr/>
          <p:nvPr/>
        </p:nvGraphicFramePr>
        <p:xfrm>
          <a:off x="857224" y="4929198"/>
          <a:ext cx="7643866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8" grpId="0">
        <p:bldAsOne/>
      </p:bldGraphic>
      <p:bldGraphic spid="12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1143000"/>
            <a:ext cx="8429625" cy="4495800"/>
          </a:xfrm>
        </p:spPr>
        <p:txBody>
          <a:bodyPr/>
          <a:lstStyle/>
          <a:p>
            <a:pPr algn="l" eaLnBrk="1" hangingPunct="1"/>
            <a: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«Отцы и дети» – роман в жанровом отношении многоплановый. Наличие семейно-битовой темы позволяет назвать его </a:t>
            </a:r>
            <a:r>
              <a:rPr lang="ru-RU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семейным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использование в качестве замысла общественно-исторического конфликта – </a:t>
            </a:r>
            <a:r>
              <a:rPr lang="ru-RU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социальным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глубокое исследование человеческих характеров – </a:t>
            </a:r>
            <a:r>
              <a:rPr lang="ru-RU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психологическим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освещение философских проблем – </a:t>
            </a:r>
            <a:r>
              <a:rPr lang="ru-RU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философским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Чаще всего, учитывая степень разработанности указанных аспектов, </a:t>
            </a:r>
            <a:r>
              <a:rPr lang="ru-RU" sz="28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жанр «Отцы и дети» определяют как </a:t>
            </a:r>
            <a:r>
              <a:rPr lang="ru-RU" sz="2800" u="sng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роман социально-психологический</a:t>
            </a:r>
            <a:r>
              <a:rPr lang="ru-RU" sz="28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214290"/>
            <a:ext cx="160332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Mistral" pitchFamily="66" charset="0"/>
              </a:rPr>
              <a:t>ЖАНР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3" y="1214438"/>
            <a:ext cx="8429625" cy="4424362"/>
          </a:xfrm>
        </p:spPr>
        <p:txBody>
          <a:bodyPr/>
          <a:lstStyle/>
          <a:p>
            <a:pPr algn="l" eaLnBrk="1" hangingPunct="1"/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Роман «Отцы и дети» вызвал неоднозначную оценку современников И.С.Тургенева.</a:t>
            </a:r>
          </a:p>
          <a:p>
            <a:pPr algn="l" eaLnBrk="1" hangingPunct="1"/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Критик М.А.Антонович назвал Базарова болтуном, циником и обвинил Тургенева в том, что он оклеветал молодое поколение, тогда как, на самом деле, « "отцы и дети" одинаково правы и виноваты». Д.И.Писарев в статье «Базаров (1865) выступил в защиту главного героя романа. Он заметил, что это «человек сильный по уму и характеру», хотя и чрезвычайно самолюбивый. Проблема Базарова, по мнению Писарева, заключается в том, что он сплеча отрицает те вещи, которые не знает или не понимает.</a:t>
            </a:r>
            <a:endParaRPr 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r>
              <a:rPr lang="ru-RU" sz="2800" smtClean="0">
                <a:solidFill>
                  <a:schemeClr val="tx1"/>
                </a:solidFill>
              </a:rPr>
              <a:t>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14290"/>
            <a:ext cx="8149410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Оценка романа в русской критике</a:t>
            </a:r>
          </a:p>
        </p:txBody>
      </p:sp>
      <p:pic>
        <p:nvPicPr>
          <p:cNvPr id="16388" name="Рисунок 4" descr="j0426054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5000625"/>
            <a:ext cx="1841500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857224" y="1785926"/>
            <a:ext cx="7143800" cy="4143404"/>
          </a:xfrm>
          <a:prstGeom prst="horizontalScroll">
            <a:avLst>
              <a:gd name="adj" fmla="val 15123"/>
            </a:avLst>
          </a:prstGeom>
          <a:gradFill flip="none" rotWithShape="1">
            <a:gsLst>
              <a:gs pos="60000">
                <a:srgbClr val="FFFF00"/>
              </a:gs>
              <a:gs pos="100000">
                <a:schemeClr val="bg2">
                  <a:shade val="30000"/>
                  <a:satMod val="200000"/>
                </a:schemeClr>
              </a:gs>
            </a:gsLst>
            <a:lin ang="2700000" scaled="1"/>
            <a:tileRect/>
          </a:gradFill>
          <a:ln w="57150">
            <a:solidFill>
              <a:schemeClr val="accent3">
                <a:lumMod val="5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300" endPos="90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>
                <a:ln w="17780" cmpd="sng">
                  <a:solidFill>
                    <a:srgbClr val="FFC000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Любовь в жизни героев романа «Отцы и дети»</a:t>
            </a:r>
          </a:p>
        </p:txBody>
      </p:sp>
    </p:spTree>
    <p:custDataLst>
      <p:tags r:id="rId1"/>
    </p:custData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8000"/>
            </a:gs>
            <a:gs pos="100000">
              <a:schemeClr val="bg2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50" y="274638"/>
            <a:ext cx="4972050" cy="6297612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i="1" dirty="0" smtClean="0">
                <a:solidFill>
                  <a:srgbClr val="FFFF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... Любовь сильнее смерти и страха смерти. </a:t>
            </a:r>
            <a:br>
              <a:rPr lang="ru-RU" sz="5400" i="1" dirty="0" smtClean="0">
                <a:solidFill>
                  <a:srgbClr val="FFFF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</a:br>
            <a:r>
              <a:rPr lang="ru-RU" sz="5400" i="1" dirty="0" smtClean="0">
                <a:solidFill>
                  <a:srgbClr val="FFFF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Только ею, только любовью держится и движется жизнь.</a:t>
            </a:r>
            <a:r>
              <a:rPr lang="ru-RU" sz="5400" dirty="0" smtClean="0">
                <a:solidFill>
                  <a:srgbClr val="FFFF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                          </a:t>
            </a:r>
            <a:r>
              <a:rPr lang="ru-RU" sz="3200" dirty="0" smtClean="0">
                <a:solidFill>
                  <a:srgbClr val="FFFF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И.С.Тургенев </a:t>
            </a:r>
            <a:endParaRPr lang="ru-RU" sz="3200" dirty="0">
              <a:solidFill>
                <a:srgbClr val="FFFF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  <p:pic>
        <p:nvPicPr>
          <p:cNvPr id="4" name="Picture 3" descr="C:\Documents and Settings\ЕСОШ №3\Мои документы\Бумаго В.Н\Тургенев.bmp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170" y="1071546"/>
            <a:ext cx="3643504" cy="4714908"/>
          </a:xfrm>
          <a:prstGeom prst="ellipse">
            <a:avLst/>
          </a:prstGeom>
          <a:ln w="190500" cap="rnd">
            <a:solidFill>
              <a:schemeClr val="accent2">
                <a:lumMod val="50000"/>
              </a:schemeClr>
            </a:solidFill>
            <a:prstDash val="solid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2000">
              <a:srgbClr val="008000"/>
            </a:gs>
            <a:gs pos="100000">
              <a:schemeClr val="bg2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rusportrait.narod.ru/gal7/s33-2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3438" y="214290"/>
            <a:ext cx="3786182" cy="5143536"/>
          </a:xfrm>
          <a:prstGeom prst="ellipse">
            <a:avLst/>
          </a:prstGeom>
          <a:ln w="190500" cap="rnd">
            <a:solidFill>
              <a:schemeClr val="accent2">
                <a:lumMod val="50000"/>
              </a:schemeClr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slope"/>
            <a:extrusionClr>
              <a:srgbClr val="000000"/>
            </a:extrusionClr>
          </a:sp3d>
        </p:spPr>
      </p:pic>
      <p:sp>
        <p:nvSpPr>
          <p:cNvPr id="8" name="Прямоугольник 7"/>
          <p:cNvSpPr/>
          <p:nvPr/>
        </p:nvSpPr>
        <p:spPr>
          <a:xfrm>
            <a:off x="5857884" y="4572008"/>
            <a:ext cx="1521570" cy="369332"/>
          </a:xfrm>
          <a:prstGeom prst="rect">
            <a:avLst/>
          </a:prstGeom>
        </p:spPr>
        <p:txBody>
          <a:bodyPr wrap="none">
            <a:prstTxWarp prst="textInflateBottom">
              <a:avLst/>
            </a:prstTxWarp>
            <a:spAutoFit/>
          </a:bodyPr>
          <a:lstStyle/>
          <a:p>
            <a:pPr>
              <a:defRPr/>
            </a:pPr>
            <a:r>
              <a:rPr lang="ru-RU" b="1" dirty="0">
                <a:ln w="1270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rgbClr val="33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Полина Виардо</a:t>
            </a:r>
            <a:endParaRPr lang="ru-RU" b="1" dirty="0">
              <a:ln w="12700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rgbClr val="3333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" name="Рисунок 8" descr="И.С. Тургенев.">
            <a:hlinkClick r:id="rId3"/>
          </p:cNvPr>
          <p:cNvPicPr/>
          <p:nvPr/>
        </p:nvPicPr>
        <p:blipFill>
          <a:blip r:embed="rId4" cstate="email">
            <a:lum contrast="20000"/>
          </a:blip>
          <a:srcRect/>
          <a:stretch>
            <a:fillRect/>
          </a:stretch>
        </p:blipFill>
        <p:spPr bwMode="auto">
          <a:xfrm>
            <a:off x="428596" y="357166"/>
            <a:ext cx="3571900" cy="4857784"/>
          </a:xfrm>
          <a:prstGeom prst="ellipse">
            <a:avLst/>
          </a:prstGeom>
          <a:ln w="190500" cap="rnd">
            <a:solidFill>
              <a:schemeClr val="accent2">
                <a:lumMod val="50000"/>
              </a:schemeClr>
            </a:solidFill>
            <a:prstDash val="soli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Табличка 5"/>
          <p:cNvSpPr/>
          <p:nvPr/>
        </p:nvSpPr>
        <p:spPr>
          <a:xfrm>
            <a:off x="500034" y="5429264"/>
            <a:ext cx="8143932" cy="914400"/>
          </a:xfrm>
          <a:prstGeom prst="plaque">
            <a:avLst>
              <a:gd name="adj" fmla="val 50000"/>
            </a:avLst>
          </a:prstGeom>
          <a:gradFill>
            <a:gsLst>
              <a:gs pos="0">
                <a:srgbClr val="006600"/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slop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/>
                <a:solidFill>
                  <a:srgbClr val="66330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Monotype Corsiva" pitchFamily="66" charset="0"/>
              </a:rPr>
              <a:t>Любовь длиною в жизнь…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28728" y="4572008"/>
            <a:ext cx="1451038" cy="369332"/>
          </a:xfrm>
          <a:prstGeom prst="rect">
            <a:avLst/>
          </a:prstGeom>
        </p:spPr>
        <p:txBody>
          <a:bodyPr wrap="none">
            <a:prstTxWarp prst="textInflateBottom">
              <a:avLst/>
            </a:prstTxWarp>
            <a:spAutoFit/>
          </a:bodyPr>
          <a:lstStyle/>
          <a:p>
            <a:pPr>
              <a:defRPr/>
            </a:pPr>
            <a:r>
              <a:rPr lang="ru-RU" b="1" dirty="0">
                <a:ln w="1270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И.С.Тургенев </a:t>
            </a:r>
            <a:endParaRPr lang="ru-RU" b="1" dirty="0">
              <a:ln w="12700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8000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868478"/>
          </a:xfrm>
          <a:gradFill flip="none" rotWithShape="1">
            <a:gsLst>
              <a:gs pos="0">
                <a:srgbClr val="008000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chemeClr val="accent2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ru-RU" b="1" dirty="0" smtClean="0"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История любви Е.Базарова и А.Одинцовой.</a:t>
            </a:r>
            <a:endParaRPr lang="ru-RU" b="1" dirty="0"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186766" cy="3857652"/>
          </a:xfrm>
          <a:gradFill flip="none" rotWithShape="1">
            <a:gsLst>
              <a:gs pos="0">
                <a:srgbClr val="008000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1"/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  <a:outerShdw blurRad="76200" dist="12700" dir="2700000" sy="-23000" kx="-8004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txBody>
          <a:bodyPr>
            <a:sp3d extrusionH="57150">
              <a:bevelT w="38100" h="38100" prst="slope"/>
            </a:sp3d>
          </a:bodyPr>
          <a:lstStyle/>
          <a:p>
            <a:pPr algn="ctr">
              <a:buFont typeface="Arial" charset="0"/>
              <a:buNone/>
              <a:defRPr/>
            </a:pPr>
            <a:r>
              <a:rPr lang="ru-RU" sz="4800" b="1" dirty="0" smtClean="0">
                <a:solidFill>
                  <a:srgbClr val="FFFF99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Тургенев “наказал” героя сильным  чувством именно потому, что он никогда не стремился к такой любви, он ее отрицал.</a:t>
            </a:r>
          </a:p>
          <a:p>
            <a:pPr>
              <a:buFont typeface="Arial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FFFF00"/>
            </a:gs>
            <a:gs pos="100000">
              <a:schemeClr val="bg2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214313" y="500063"/>
            <a:ext cx="8453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28600" algn="ctr" eaLnBrk="0" hangingPunct="0"/>
            <a:r>
              <a:rPr lang="ru-RU" sz="2800" b="1" i="1">
                <a:solidFill>
                  <a:srgbClr val="611617"/>
                </a:solidFill>
                <a:latin typeface="Times New Roman" pitchFamily="18" charset="0"/>
                <a:cs typeface="Times New Roman" pitchFamily="18" charset="0"/>
              </a:rPr>
              <a:t>Русская общественная жизнь 60-х годов XIX века</a:t>
            </a:r>
            <a:endParaRPr lang="ru-RU" sz="2800" b="1" i="1">
              <a:solidFill>
                <a:srgbClr val="611617"/>
              </a:solidFill>
            </a:endParaRP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285750" y="1214438"/>
            <a:ext cx="85725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8600" eaLnBrk="0" hangingPunct="0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В 60-е годы XIX века началась новая эпоха русской жизни. Определились враждующие силы общества: консерваторы, защищающие старые порядки,  либералы,  выступающие за постепенные изменения в общественно-политической жизни России (сам Тургенев </a:t>
            </a:r>
            <a:r>
              <a:rPr lang="ru-RU" sz="2800" b="1" i="1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сторонник постепенных реформистских преобразований в стране), и демократы, настроенные  на  немедленное  разрушение  старых  и  установление  новых порядков (герой Тургенева </a:t>
            </a:r>
            <a:r>
              <a:rPr lang="ru-RU" sz="2800" b="1" i="1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Базаров</a:t>
            </a:r>
            <a:r>
              <a:rPr lang="ru-RU" sz="2800" b="1" i="1">
                <a:latin typeface="Calibri" pitchFamily="34" charset="0"/>
                <a:cs typeface="Times New Roman" pitchFamily="18" charset="0"/>
              </a:rPr>
              <a:t> –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относится к этим силам.)</a:t>
            </a:r>
            <a:endParaRPr lang="ru-RU" sz="2800" b="1"/>
          </a:p>
        </p:txBody>
      </p:sp>
    </p:spTree>
  </p:cSld>
  <p:clrMapOvr>
    <a:masterClrMapping/>
  </p:clrMapOvr>
  <p:transition>
    <p:newsfla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66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рапеция 3"/>
          <p:cNvSpPr/>
          <p:nvPr/>
        </p:nvSpPr>
        <p:spPr>
          <a:xfrm>
            <a:off x="142844" y="357166"/>
            <a:ext cx="8786842" cy="2500330"/>
          </a:xfrm>
          <a:prstGeom prst="trapezoid">
            <a:avLst>
              <a:gd name="adj" fmla="val 132654"/>
            </a:avLst>
          </a:prstGeom>
          <a:gradFill flip="none" rotWithShape="1">
            <a:gsLst>
              <a:gs pos="48000">
                <a:srgbClr val="008000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nvex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dirty="0">
                <a:ln>
                  <a:solidFill>
                    <a:schemeClr val="accent3"/>
                  </a:solidFill>
                </a:ln>
                <a:solidFill>
                  <a:srgbClr val="A5002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История любви Аркадия Кирсанова и Катерины Локтевой</a:t>
            </a:r>
          </a:p>
        </p:txBody>
      </p:sp>
      <p:sp>
        <p:nvSpPr>
          <p:cNvPr id="5" name="Блок-схема: несколько документов 4"/>
          <p:cNvSpPr/>
          <p:nvPr/>
        </p:nvSpPr>
        <p:spPr>
          <a:xfrm>
            <a:off x="571472" y="3357562"/>
            <a:ext cx="8215370" cy="3143272"/>
          </a:xfrm>
          <a:prstGeom prst="flowChartMultidocument">
            <a:avLst/>
          </a:prstGeom>
          <a:gradFill flip="none" rotWithShape="1">
            <a:gsLst>
              <a:gs pos="27000">
                <a:srgbClr val="008000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glow rad="1397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slop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n/>
                <a:solidFill>
                  <a:schemeClr val="accent3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взаимная,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n/>
                <a:solidFill>
                  <a:schemeClr val="accent3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спокойная,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n/>
                <a:solidFill>
                  <a:schemeClr val="accent3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надежная,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n/>
                <a:solidFill>
                  <a:schemeClr val="accent3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ориентированная на создание семьи,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n/>
                <a:solidFill>
                  <a:schemeClr val="accent3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простая,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800" b="1" dirty="0">
                <a:ln/>
                <a:solidFill>
                  <a:schemeClr val="accent3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земная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>
                <a:alpha val="0"/>
              </a:srgbClr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верх 3"/>
          <p:cNvSpPr/>
          <p:nvPr/>
        </p:nvSpPr>
        <p:spPr>
          <a:xfrm>
            <a:off x="428596" y="500042"/>
            <a:ext cx="3571900" cy="969838"/>
          </a:xfrm>
          <a:prstGeom prst="ribbon2">
            <a:avLst>
              <a:gd name="adj1" fmla="val 21482"/>
              <a:gd name="adj2" fmla="val 74952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dirty="0">
                <a:ln/>
                <a:gradFill flip="none" rotWithShape="1">
                  <a:gsLst>
                    <a:gs pos="0">
                      <a:schemeClr val="accent3">
                        <a:shade val="30000"/>
                        <a:satMod val="115000"/>
                      </a:schemeClr>
                    </a:gs>
                    <a:gs pos="50000">
                      <a:schemeClr val="accent3">
                        <a:shade val="67500"/>
                        <a:satMod val="115000"/>
                      </a:schemeClr>
                    </a:gs>
                    <a:gs pos="100000">
                      <a:schemeClr val="accent3"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Образ Ангела</a:t>
            </a:r>
          </a:p>
        </p:txBody>
      </p:sp>
      <p:pic>
        <p:nvPicPr>
          <p:cNvPr id="19458" name="Рисунок 22" descr="http://angelstoday.net/3images/1fantasy/images/fantasy13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2285992"/>
            <a:ext cx="3145621" cy="4000528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4714876" y="642918"/>
            <a:ext cx="4071966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Одинцова появляется в жизни Базарова при мысли об ангеле и уходит из его жизни при упоминании об ангеле.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571472" y="500042"/>
            <a:ext cx="5000660" cy="1214446"/>
          </a:xfrm>
          <a:prstGeom prst="chevron">
            <a:avLst>
              <a:gd name="adj" fmla="val 98691"/>
            </a:avLst>
          </a:prstGeom>
          <a:gradFill flip="none" rotWithShape="1">
            <a:gsLst>
              <a:gs pos="0">
                <a:srgbClr val="CC0066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1"/>
            <a:tileRect/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  <a:reflection blurRad="6350" stA="55000" endA="50" endPos="85000" dir="5400000" sy="-100000" algn="bl" rotWithShape="0"/>
                </a:effectLst>
                <a:latin typeface="Monotype Corsiva" pitchFamily="66" charset="0"/>
              </a:rPr>
              <a:t>Образ креста</a:t>
            </a:r>
          </a:p>
        </p:txBody>
      </p:sp>
      <p:pic>
        <p:nvPicPr>
          <p:cNvPr id="20482" name="Рисунок 2" descr="Православный крест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643182"/>
            <a:ext cx="2799711" cy="3838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7" name="Прямоугольник 6"/>
          <p:cNvSpPr/>
          <p:nvPr/>
        </p:nvSpPr>
        <p:spPr>
          <a:xfrm>
            <a:off x="4572000" y="1779687"/>
            <a:ext cx="4000496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  <a:reflection blurRad="6350" stA="55000" endA="50" endPos="85000" dir="5400000" sy="-100000" algn="bl" rotWithShape="0"/>
                </a:effectLst>
                <a:latin typeface="Monotype Corsiva" pitchFamily="66" charset="0"/>
              </a:rPr>
              <a:t>Крест издревле считался символом обреченности, смерти.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80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500042"/>
            <a:ext cx="528638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eaLnBrk="0" hangingPunct="0"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Кольцо, означающее строение, композицию романа по концентрическому признаку. Малое кольцо – история Павла Петровича. Расширяющееся кольцо – прохождение Базаровым тех же испытаний и прозрений.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  <p:pic>
        <p:nvPicPr>
          <p:cNvPr id="21507" name="Рисунок 10" descr="Купить кольцо 28000015-sf-1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2500306"/>
            <a:ext cx="3167078" cy="316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reflection blurRad="6350" stA="50000" endA="300" endPos="90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143504" y="571480"/>
            <a:ext cx="378621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ArchDownPour">
              <a:avLst>
                <a:gd name="adj1" fmla="val 18348778"/>
                <a:gd name="adj2" fmla="val 30742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ru-RU" sz="4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  <a:ea typeface="Times New Roman" pitchFamily="18" charset="0"/>
              </a:rPr>
              <a:t>Образ кольца.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1D6E0"/>
            </a:gs>
            <a:gs pos="25000">
              <a:srgbClr val="21D6E0"/>
            </a:gs>
            <a:gs pos="59000">
              <a:srgbClr val="FFFF00"/>
            </a:gs>
            <a:gs pos="75000">
              <a:srgbClr val="0087E6"/>
            </a:gs>
            <a:gs pos="100000">
              <a:srgbClr val="005CB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07223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ru-RU" sz="4800" b="1" dirty="0" smtClean="0">
                <a:gradFill flip="none" rotWithShape="1">
                  <a:gsLst>
                    <a:gs pos="0">
                      <a:srgbClr val="0000FF">
                        <a:shade val="30000"/>
                        <a:satMod val="115000"/>
                      </a:srgbClr>
                    </a:gs>
                    <a:gs pos="50000">
                      <a:srgbClr val="0000FF">
                        <a:shade val="67500"/>
                        <a:satMod val="115000"/>
                      </a:srgbClr>
                    </a:gs>
                    <a:gs pos="100000">
                      <a:srgbClr val="0000FF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Тема любви в романе представлена многолико: от страстной и трагической до спокойной и умиротворяющей. И каждый лик этой любви достоин внимания и уважения, ибо любое проявление настоящей любви прекрасно. </a:t>
            </a:r>
            <a:br>
              <a:rPr lang="ru-RU" sz="4800" b="1" dirty="0" smtClean="0">
                <a:gradFill flip="none" rotWithShape="1">
                  <a:gsLst>
                    <a:gs pos="0">
                      <a:srgbClr val="0000FF">
                        <a:shade val="30000"/>
                        <a:satMod val="115000"/>
                      </a:srgbClr>
                    </a:gs>
                    <a:gs pos="50000">
                      <a:srgbClr val="0000FF">
                        <a:shade val="67500"/>
                        <a:satMod val="115000"/>
                      </a:srgbClr>
                    </a:gs>
                    <a:gs pos="100000">
                      <a:srgbClr val="0000FF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</a:br>
            <a:endParaRPr lang="ru-RU" sz="4800" b="1" dirty="0">
              <a:gradFill flip="none" rotWithShape="1">
                <a:gsLst>
                  <a:gs pos="0">
                    <a:srgbClr val="0000FF">
                      <a:shade val="30000"/>
                      <a:satMod val="115000"/>
                    </a:srgbClr>
                  </a:gs>
                  <a:gs pos="50000">
                    <a:srgbClr val="0000FF">
                      <a:shade val="67500"/>
                      <a:satMod val="115000"/>
                    </a:srgbClr>
                  </a:gs>
                  <a:gs pos="100000">
                    <a:srgbClr val="0000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FFFF00"/>
            </a:gs>
            <a:gs pos="100000">
              <a:schemeClr val="bg2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428625" y="285750"/>
            <a:ext cx="8358188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8600" eaLnBrk="0" hangingPunct="0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И. С. Тургенев был свидетелем торжества революционеров-демократов над либералами. Он восхищался мужеством русских революционеров, но не верил в перспективы их деятельности, поэтому особенно остро ощущал недостатки и крайности революционного движения шестидесятников, получивших в романе </a:t>
            </a:r>
            <a:r>
              <a:rPr lang="ru-RU" sz="2800" b="1" i="1"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Отцы и дети</a:t>
            </a:r>
            <a:r>
              <a:rPr lang="ru-RU" sz="2800" b="1" i="1"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название </a:t>
            </a:r>
            <a:r>
              <a:rPr lang="ru-RU" sz="2800" b="1" i="1"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нигилизм</a:t>
            </a:r>
            <a:r>
              <a:rPr lang="ru-RU" sz="2800" b="1" i="1"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. Нигилисты, по словам современного литературоведа Н. И. Пруцкого, действительно </a:t>
            </a:r>
            <a:r>
              <a:rPr lang="ru-RU" sz="2800" b="1" i="1"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готовы были отрицать прекрасное, искусство, эстетику</a:t>
            </a:r>
            <a:r>
              <a:rPr lang="ru-RU" sz="2800" b="1" i="1">
                <a:latin typeface="Calibri" pitchFamily="34" charset="0"/>
                <a:cs typeface="Times New Roman" pitchFamily="18" charset="0"/>
              </a:rPr>
              <a:t>…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Нигилисты называли себя </a:t>
            </a:r>
            <a:r>
              <a:rPr lang="ru-RU" sz="2800" b="1" i="1"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ужасными реалистами</a:t>
            </a:r>
            <a:r>
              <a:rPr lang="ru-RU" sz="2800" b="1" i="1"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, сторонниками беспощадного анализа, поклонниками точных наук, эксперимента</a:t>
            </a:r>
            <a:r>
              <a:rPr lang="ru-RU" sz="2800" b="1" i="1"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FFFF00"/>
            </a:gs>
            <a:gs pos="100000">
              <a:schemeClr val="bg2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357188" y="0"/>
            <a:ext cx="85725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/>
              <a:t>Роман «Отцы и дети» – роман злободневный, во многом объясняющий жизнь русского общества. Тургенев «уловил и развернул» в романе основной конфликт кризисной эпохи – бескомпромиссную борьбу либералов с революционерами-демократами. В книге Тургенев размышляет о смене поколений, о вечной борьбе старого и нового, о бережном отношении к культурному наследию. Эти вечные проблемы обрели емкую формулировку в заглавии  романа  «Отцы  и  дети»  –  это  «универсальный  охват действительности»  во  всей  ее  полноте:  от  прошлого  через настоящее к будущему</a:t>
            </a:r>
            <a:endParaRPr lang="ru-RU" sz="2800" b="1"/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FFFF00"/>
            </a:gs>
            <a:gs pos="100000">
              <a:schemeClr val="bg2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3" y="928688"/>
            <a:ext cx="8929687" cy="4000500"/>
          </a:xfrm>
        </p:spPr>
        <p:txBody>
          <a:bodyPr/>
          <a:lstStyle/>
          <a:p>
            <a:pPr algn="l">
              <a:defRPr/>
            </a:pPr>
            <a:r>
              <a:rPr lang="ru-RU" sz="2000" b="1" dirty="0" smtClean="0"/>
              <a:t>Отцы и дети» создавались в тревожную эпоху. Роман был задуман в 1860 г. в Англии, во время летнего отдыха Тургенева. Продолжал работу над романом писатель в Париже. Но, судя по письмам к друзьям, дело продвигалось медленно. В мае 1861 года Тургенев приехал в Россию, в </a:t>
            </a:r>
            <a:r>
              <a:rPr lang="ru-RU" sz="2000" b="1" dirty="0" err="1" smtClean="0"/>
              <a:t>Спасское-Лутовиново</a:t>
            </a:r>
            <a:r>
              <a:rPr lang="ru-RU" sz="2000" b="1" dirty="0" smtClean="0"/>
              <a:t>.  Под влиянием непосредственных впечатлений работа пошла успешно. Роман «Отцы и дети» был завершен к августу 1861 года.</a:t>
            </a:r>
          </a:p>
          <a:p>
            <a:pPr algn="l">
              <a:defRPr/>
            </a:pPr>
            <a:r>
              <a:rPr lang="ru-RU" sz="2000" b="1" dirty="0" smtClean="0"/>
              <a:t>В период работы над книгой Тургенева постигли разочарования. Одним за другим следовали разрывы с людьми, которых он ценил.</a:t>
            </a:r>
          </a:p>
          <a:p>
            <a:pPr algn="l">
              <a:defRPr/>
            </a:pPr>
            <a:r>
              <a:rPr lang="ru-RU" sz="2000" b="1" dirty="0" smtClean="0"/>
              <a:t>После романа «Накануне» и статьи Н. Добролюбова «Когда же придет настоящий день?» Тургенев порвал с «Современником», с которым его связывало многое, он был его сотрудником в течение пятнадцати лет.</a:t>
            </a:r>
          </a:p>
          <a:p>
            <a:pPr algn="l">
              <a:defRPr/>
            </a:pPr>
            <a:r>
              <a:rPr lang="ru-RU" sz="2000" b="1" dirty="0" smtClean="0"/>
              <a:t>Затем возник конфликт с И. А. Гончаровым, что привело к разрыву отношений, вслед за этим (летом 1861 г.) произошла ссора с Л. Н. Толстым, чуть не закончившаяся дуэлью. Рушилась вера Тургенева в силу дружеских чувств.</a:t>
            </a:r>
          </a:p>
          <a:p>
            <a:pPr algn="l">
              <a:defRPr/>
            </a:pPr>
            <a:r>
              <a:rPr lang="ru-RU" sz="2000" b="1" dirty="0" smtClean="0"/>
              <a:t>Роман «Отцы и дети» был напечатан в журнале «Русский вестник» в феврале 1862 года, посвящен В. Г. Белинскому, направлен «против дворянства как передового класса</a:t>
            </a:r>
            <a:endParaRPr lang="ru-RU" sz="2000" b="1" i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14290"/>
            <a:ext cx="792961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stral" pitchFamily="66" charset="0"/>
              </a:rPr>
              <a:t>История создания  романа.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FFFF00"/>
            </a:gs>
            <a:gs pos="100000">
              <a:schemeClr val="bg2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3857625" y="857250"/>
            <a:ext cx="528637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8600" eaLnBrk="0" hangingPunct="0"/>
            <a:r>
              <a:rPr lang="ru-RU" sz="2000" b="1" u="sng">
                <a:latin typeface="Times New Roman" pitchFamily="18" charset="0"/>
                <a:cs typeface="Times New Roman" pitchFamily="18" charset="0"/>
              </a:rPr>
              <a:t>И. С. Тургенев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В основание главной фигуры, Базарова, легла одна поразившая меня личность молодого провинциального врача (он умер незадолго до 1860 г.). В этом замечательном человеке воплотилось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то едва народившееся, еще бродившее начало, которое потом получило название нигилизма. Впечатление, произведенное на меня этой личностью, было очень сильно и в то же время не совсем ясно: я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напряженно прислушивался и приглядывался ко всему, что меня окружало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Меня смущал следующий факт: ни в одном произведении нашей литературы я даже намека не встречал на то, что мне чудилось повсюду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…»</a:t>
            </a:r>
            <a:endParaRPr lang="ru-RU" sz="2000" b="1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500042"/>
            <a:ext cx="3333750" cy="383857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FFFF00"/>
            </a:gs>
            <a:gs pos="100000">
              <a:schemeClr val="bg2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714750" y="1571625"/>
            <a:ext cx="542925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8600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О прототипах Тургенев писал: 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Николай Петрович [Кирсанов]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 –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это я, Огарев и тысячи других; Павел Петрович [Кирсанов] 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Столыпин, Есаков, Россет, тоже наши современники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/>
          </a:p>
          <a:p>
            <a:pPr indent="228600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В характере Николая Петровича Тургенев запечатлел очень много автобиографического, отношение писателя к этому герою сочувственное.</a:t>
            </a:r>
            <a:endParaRPr lang="ru-RU" sz="2000" b="1"/>
          </a:p>
          <a:p>
            <a:pPr indent="228600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У Павла Петровича Кирсанова оказались прототипы: Алексей Аркадьевич Столыпин, офицер, друг и родственник М. Ю. Лермонтова; братья Александр, Аркадий и Климентий Россет, гвардейские офицеры, близкие знакомые Пушкина.</a:t>
            </a:r>
            <a:endParaRPr lang="ru-RU" sz="2000" b="1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285728"/>
            <a:ext cx="3333750" cy="383857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885828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stral" pitchFamily="66" charset="0"/>
              </a:rPr>
              <a:t>Общественно-исторический контекст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357298"/>
            <a:ext cx="8572560" cy="489364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романе «Отцы и дети» нашел отражение исторический процесс смены поколений. </a:t>
            </a:r>
          </a:p>
          <a:p>
            <a:pPr>
              <a:defRPr/>
            </a:pPr>
            <a:r>
              <a:rPr lang="ru-RU" sz="24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40-е годы 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24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века в России были временем либерально настроенных дворян. Они с уважением относились к науке и искусству, сочувствовали русскому народу и верили в естественный прогресс. Позже их стали называть «идеалистами», «романтиками».</a:t>
            </a:r>
          </a:p>
          <a:p>
            <a:pPr>
              <a:defRPr/>
            </a:pPr>
            <a:r>
              <a:rPr lang="ru-RU" sz="24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В 50 – 60-е годы на общественной арене появились разночинцы. Это были образованные люди недворянского происхождения, которые не признавали сословных различий и своим трудом пробивали дорогу в жизнь. Они категорически не принимали всего того, что было связано с дворянским аристократизмом.</a:t>
            </a:r>
            <a:endParaRPr lang="ru-RU" sz="2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50" y="500063"/>
            <a:ext cx="8358188" cy="20621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cap="all" dirty="0"/>
              <a:t>Е. БАЗАРОВ В СРЕДЕ КИРСАНОВЫХ. </a:t>
            </a:r>
          </a:p>
          <a:p>
            <a:pPr algn="ctr">
              <a:defRPr/>
            </a:pPr>
            <a:endParaRPr lang="ru-RU" sz="3200" b="1" cap="all" dirty="0"/>
          </a:p>
          <a:p>
            <a:pPr algn="ctr">
              <a:defRPr/>
            </a:pPr>
            <a:r>
              <a:rPr lang="ru-RU" sz="3200" b="1" cap="all" dirty="0"/>
              <a:t>ИДЕОЛОГИЧЕСКИЕ И СОЦИАЛЬНЫЕ РАЗНОГЛАСИЯ ГЕРОЕВ</a:t>
            </a:r>
            <a:endParaRPr lang="ru-RU" sz="3200" dirty="0"/>
          </a:p>
        </p:txBody>
      </p:sp>
      <p:pic>
        <p:nvPicPr>
          <p:cNvPr id="5" name="Рисунок 5" descr="Базаров. Художник Д. Боровский. 198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00364" y="2643181"/>
            <a:ext cx="2714644" cy="38005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5">
                <a:lumMod val="5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1205</Words>
  <Application>Microsoft Office PowerPoint</Application>
  <PresentationFormat>Экран (4:3)</PresentationFormat>
  <Paragraphs>71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Times New Roman</vt:lpstr>
      <vt:lpstr>Mistral</vt:lpstr>
      <vt:lpstr>Monotype Corsiva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Циклическая композиция</vt:lpstr>
      <vt:lpstr>Слайд 12</vt:lpstr>
      <vt:lpstr>Слайд 13</vt:lpstr>
      <vt:lpstr>Слайд 14</vt:lpstr>
      <vt:lpstr>Слайд 15</vt:lpstr>
      <vt:lpstr>Слайд 16</vt:lpstr>
      <vt:lpstr>... Любовь сильнее смерти и страха смерти.  Только ею, только любовью держится и движется жизнь.                          И.С.Тургенев </vt:lpstr>
      <vt:lpstr>Слайд 18</vt:lpstr>
      <vt:lpstr>История любви Е.Базарова и А.Одинцовой.</vt:lpstr>
      <vt:lpstr>Слайд 20</vt:lpstr>
      <vt:lpstr>Слайд 21</vt:lpstr>
      <vt:lpstr>Слайд 22</vt:lpstr>
      <vt:lpstr>Слайд 23</vt:lpstr>
      <vt:lpstr>Тема любви в романе представлена многолико: от страстной и трагической до спокойной и умиротворяющей. И каждый лик этой любви достоин внимания и уважения, ибо любое проявление настоящей любви прекрасно.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Админ</cp:lastModifiedBy>
  <cp:revision>48</cp:revision>
  <dcterms:created xsi:type="dcterms:W3CDTF">2008-01-12T04:52:33Z</dcterms:created>
  <dcterms:modified xsi:type="dcterms:W3CDTF">2022-03-20T11:28:26Z</dcterms:modified>
</cp:coreProperties>
</file>