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2" r:id="rId14"/>
    <p:sldId id="269" r:id="rId15"/>
    <p:sldId id="270" r:id="rId16"/>
    <p:sldId id="273" r:id="rId17"/>
    <p:sldId id="271" r:id="rId18"/>
    <p:sldId id="274"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404ADAC-F728-4F2D-9E57-68B95B399C48}" type="datetimeFigureOut">
              <a:rPr lang="ru-RU"/>
              <a:pPr>
                <a:defRPr/>
              </a:pPr>
              <a:t>20.03.2022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9BE60DF-DE0F-4B7A-96B4-4E52E9A2CCF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1C8B10D-61B0-42B9-808E-44EFD776C8FE}" type="datetimeFigureOut">
              <a:rPr lang="ru-RU"/>
              <a:pPr>
                <a:defRPr/>
              </a:pPr>
              <a:t>20.03.2022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1138C0-8C4D-41C8-AD57-DB076D32D9D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57A9E4-3731-43A7-AFBC-1B45D7934A04}" type="datetimeFigureOut">
              <a:rPr lang="ru-RU"/>
              <a:pPr>
                <a:defRPr/>
              </a:pPr>
              <a:t>20.03.2022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B02DA0C-7981-4CC1-A040-956ACCABD60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F72A087-872B-45AA-8DB9-DE92CEA08244}" type="datetimeFigureOut">
              <a:rPr lang="ru-RU"/>
              <a:pPr>
                <a:defRPr/>
              </a:pPr>
              <a:t>20.03.2022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1F299A2-E450-4017-8A6A-60FF0B2277E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6D2B247-4B62-4668-A95E-FF95C0A71065}" type="datetimeFigureOut">
              <a:rPr lang="ru-RU"/>
              <a:pPr>
                <a:defRPr/>
              </a:pPr>
              <a:t>20.03.2022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930417F-C6AE-4732-8B1F-0698D9EDB50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565C60B-2493-4D8D-AAC5-8C344AC3612F}" type="datetimeFigureOut">
              <a:rPr lang="ru-RU"/>
              <a:pPr>
                <a:defRPr/>
              </a:pPr>
              <a:t>20.03.2022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9B01EE5-92F0-4F2D-9194-4C8E398F6FB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025C0E6-1093-4624-B304-E346B377892A}" type="datetimeFigureOut">
              <a:rPr lang="ru-RU"/>
              <a:pPr>
                <a:defRPr/>
              </a:pPr>
              <a:t>20.03.2022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018E2BF-2CAF-4150-BB9F-4077B3832A8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24B11EC-BB29-4363-88A0-60B90B6E892E}" type="datetimeFigureOut">
              <a:rPr lang="ru-RU"/>
              <a:pPr>
                <a:defRPr/>
              </a:pPr>
              <a:t>20.03.2022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46286B1-2457-4BD0-B8D7-4048EC01473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DEEBA5B-E0CC-486A-92F8-3753C1F1DCA6}" type="datetimeFigureOut">
              <a:rPr lang="ru-RU"/>
              <a:pPr>
                <a:defRPr/>
              </a:pPr>
              <a:t>20.03.2022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34374CE-E36A-4939-BB77-9CC3BE65F3B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47EAFCA-BC59-481F-892F-202359CDB2F5}" type="datetimeFigureOut">
              <a:rPr lang="ru-RU"/>
              <a:pPr>
                <a:defRPr/>
              </a:pPr>
              <a:t>20.03.2022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08C7BD6-5FAC-4652-8CB6-1F624C143C3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0FB8882-C2F5-4018-B32C-D2C8E1C83BEB}" type="datetimeFigureOut">
              <a:rPr lang="ru-RU"/>
              <a:pPr>
                <a:defRPr/>
              </a:pPr>
              <a:t>20.03.2022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F0ED5E4-95D2-49C6-AE1C-9E2E904831C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D247CFE-1DAA-4F8D-9C25-939E78458E65}" type="datetimeFigureOut">
              <a:rPr lang="ru-RU"/>
              <a:pPr>
                <a:defRPr/>
              </a:pPr>
              <a:t>20.03.2022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EFF6B6A-B773-404F-A7F0-1D8F31734CA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Прямоугольник 3"/>
          <p:cNvSpPr>
            <a:spLocks noChangeArrowheads="1"/>
          </p:cNvSpPr>
          <p:nvPr/>
        </p:nvSpPr>
        <p:spPr bwMode="auto">
          <a:xfrm>
            <a:off x="428625" y="2214563"/>
            <a:ext cx="8001000" cy="2308225"/>
          </a:xfrm>
          <a:prstGeom prst="rect">
            <a:avLst/>
          </a:prstGeom>
          <a:noFill/>
          <a:ln w="9525">
            <a:noFill/>
            <a:miter lim="800000"/>
            <a:headEnd/>
            <a:tailEnd/>
          </a:ln>
        </p:spPr>
        <p:txBody>
          <a:bodyPr>
            <a:spAutoFit/>
          </a:bodyPr>
          <a:lstStyle/>
          <a:p>
            <a:pPr algn="ctr"/>
            <a:r>
              <a:rPr lang="ru-RU" sz="4800" b="1" i="1">
                <a:solidFill>
                  <a:srgbClr val="0000FF"/>
                </a:solidFill>
                <a:latin typeface="Times New Roman" pitchFamily="18" charset="0"/>
                <a:cs typeface="Times New Roman" pitchFamily="18" charset="0"/>
              </a:rPr>
              <a:t>Тема «футлярной жизни» </a:t>
            </a:r>
          </a:p>
          <a:p>
            <a:pPr algn="ctr"/>
            <a:r>
              <a:rPr lang="ru-RU" sz="4800" b="1" i="1">
                <a:solidFill>
                  <a:srgbClr val="0000FF"/>
                </a:solidFill>
                <a:latin typeface="Times New Roman" pitchFamily="18" charset="0"/>
                <a:cs typeface="Times New Roman" pitchFamily="18" charset="0"/>
              </a:rPr>
              <a:t>в «маленькой трилогии» </a:t>
            </a:r>
          </a:p>
          <a:p>
            <a:pPr algn="ctr"/>
            <a:r>
              <a:rPr lang="ru-RU" sz="4800" b="1" i="1">
                <a:solidFill>
                  <a:srgbClr val="0000FF"/>
                </a:solidFill>
                <a:latin typeface="Times New Roman" pitchFamily="18" charset="0"/>
                <a:cs typeface="Times New Roman" pitchFamily="18" charset="0"/>
              </a:rPr>
              <a:t>А. П. Чехова.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50" y="214313"/>
            <a:ext cx="8643938" cy="6402387"/>
          </a:xfrm>
          <a:prstGeom prst="rect">
            <a:avLst/>
          </a:prstGeom>
        </p:spPr>
        <p:txBody>
          <a:bodyPr>
            <a:spAutoFit/>
          </a:bodyPr>
          <a:lstStyle/>
          <a:p>
            <a:pPr fontAlgn="auto">
              <a:spcBef>
                <a:spcPts val="0"/>
              </a:spcBef>
              <a:spcAft>
                <a:spcPts val="0"/>
              </a:spcAft>
              <a:defRPr/>
            </a:pPr>
            <a:r>
              <a:rPr lang="ru-RU" dirty="0">
                <a:latin typeface="+mn-lt"/>
                <a:cs typeface="+mn-cs"/>
              </a:rPr>
              <a:t> </a:t>
            </a:r>
          </a:p>
          <a:p>
            <a:pPr algn="ctr" fontAlgn="auto">
              <a:spcBef>
                <a:spcPts val="0"/>
              </a:spcBef>
              <a:spcAft>
                <a:spcPts val="0"/>
              </a:spcAft>
              <a:defRPr/>
            </a:pPr>
            <a:r>
              <a:rPr lang="ru-RU" sz="2800" b="1" dirty="0">
                <a:solidFill>
                  <a:schemeClr val="accent6">
                    <a:lumMod val="50000"/>
                  </a:schemeClr>
                </a:solidFill>
                <a:effectLst>
                  <a:outerShdw blurRad="38100" dist="38100" dir="2700000" algn="tl">
                    <a:srgbClr val="000000">
                      <a:alpha val="43137"/>
                    </a:srgbClr>
                  </a:outerShdw>
                </a:effectLst>
                <a:latin typeface="+mn-lt"/>
                <a:cs typeface="+mn-cs"/>
              </a:rPr>
              <a:t>Рассказ «Крыжовник». </a:t>
            </a:r>
          </a:p>
          <a:p>
            <a:pPr fontAlgn="auto">
              <a:spcBef>
                <a:spcPts val="0"/>
              </a:spcBef>
              <a:spcAft>
                <a:spcPts val="0"/>
              </a:spcAft>
              <a:defRPr/>
            </a:pPr>
            <a:r>
              <a:rPr lang="ru-RU" sz="2800" b="1" i="1" u="sng" dirty="0">
                <a:solidFill>
                  <a:srgbClr val="C00000"/>
                </a:solidFill>
                <a:latin typeface="+mn-lt"/>
                <a:cs typeface="+mn-cs"/>
              </a:rPr>
              <a:t>Иван Иванович рассказывает о мечтах своего брата</a:t>
            </a:r>
            <a:r>
              <a:rPr lang="ru-RU" sz="2800" b="1" i="1" dirty="0">
                <a:solidFill>
                  <a:srgbClr val="C00000"/>
                </a:solidFill>
                <a:latin typeface="+mn-lt"/>
                <a:cs typeface="+mn-cs"/>
              </a:rPr>
              <a:t>: «Брат мой Николай, сидя у себя в канцелярии, мечтал о том, как он будет есть свои собственные щи, от которых идет такой вкусный запах по всему двору, есть на зеленой травке, спать на солнышке, сидеть по целым часам за воротами на лавочке и глядеть на поле и лес». </a:t>
            </a:r>
          </a:p>
          <a:p>
            <a:pPr fontAlgn="auto">
              <a:spcBef>
                <a:spcPts val="0"/>
              </a:spcBef>
              <a:spcAft>
                <a:spcPts val="0"/>
              </a:spcAft>
              <a:defRPr/>
            </a:pPr>
            <a:endParaRPr lang="ru-RU" sz="2800" b="1" i="1" dirty="0">
              <a:solidFill>
                <a:srgbClr val="C00000"/>
              </a:solidFill>
              <a:latin typeface="+mn-lt"/>
              <a:cs typeface="+mn-cs"/>
            </a:endParaRPr>
          </a:p>
          <a:p>
            <a:pPr fontAlgn="auto">
              <a:spcBef>
                <a:spcPts val="0"/>
              </a:spcBef>
              <a:spcAft>
                <a:spcPts val="0"/>
              </a:spcAft>
              <a:defRPr/>
            </a:pPr>
            <a:r>
              <a:rPr lang="ru-RU" sz="2800" b="1" i="1" dirty="0">
                <a:solidFill>
                  <a:srgbClr val="C00000"/>
                </a:solidFill>
                <a:latin typeface="+mn-lt"/>
                <a:cs typeface="+mn-cs"/>
              </a:rPr>
              <a:t>И </a:t>
            </a:r>
            <a:r>
              <a:rPr lang="ru-RU" sz="2800" b="1" i="1" u="sng" dirty="0">
                <a:solidFill>
                  <a:srgbClr val="C00000"/>
                </a:solidFill>
                <a:latin typeface="+mn-lt"/>
                <a:cs typeface="+mn-cs"/>
              </a:rPr>
              <a:t>во всех проектах обязательно присутствовал крыжовник. </a:t>
            </a:r>
          </a:p>
          <a:p>
            <a:pPr fontAlgn="auto">
              <a:spcBef>
                <a:spcPts val="0"/>
              </a:spcBef>
              <a:spcAft>
                <a:spcPts val="0"/>
              </a:spcAft>
              <a:defRPr/>
            </a:pPr>
            <a:endParaRPr lang="ru-RU" sz="2800" b="1" i="1" u="sng" dirty="0">
              <a:solidFill>
                <a:srgbClr val="C00000"/>
              </a:solidFill>
              <a:latin typeface="+mn-lt"/>
              <a:cs typeface="+mn-cs"/>
            </a:endParaRPr>
          </a:p>
          <a:p>
            <a:pPr fontAlgn="auto">
              <a:spcBef>
                <a:spcPts val="0"/>
              </a:spcBef>
              <a:spcAft>
                <a:spcPts val="0"/>
              </a:spcAft>
              <a:defRPr/>
            </a:pPr>
            <a:r>
              <a:rPr lang="ru-RU" sz="2800" b="1" i="1" dirty="0">
                <a:solidFill>
                  <a:srgbClr val="C00000"/>
                </a:solidFill>
                <a:latin typeface="+mn-lt"/>
                <a:cs typeface="+mn-cs"/>
              </a:rPr>
              <a:t>Что же предосудительного в таких мечтах? Как ним относится сам автор?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214313" y="117475"/>
            <a:ext cx="5429250" cy="6740525"/>
          </a:xfrm>
          <a:prstGeom prst="rect">
            <a:avLst/>
          </a:prstGeom>
          <a:noFill/>
          <a:ln w="9525">
            <a:noFill/>
            <a:miter lim="800000"/>
            <a:headEnd/>
            <a:tailEnd/>
          </a:ln>
        </p:spPr>
        <p:txBody>
          <a:bodyPr>
            <a:spAutoFit/>
          </a:bodyPr>
          <a:lstStyle/>
          <a:p>
            <a:r>
              <a:rPr lang="ru-RU" sz="2400" b="1" i="1">
                <a:solidFill>
                  <a:srgbClr val="C00000"/>
                </a:solidFill>
                <a:latin typeface="Calibri" pitchFamily="34" charset="0"/>
              </a:rPr>
              <a:t>В мечте о собственном крыжовнике нет, конечно, ничего предосудительного. Но </a:t>
            </a:r>
            <a:r>
              <a:rPr lang="ru-RU" sz="2400" b="1" i="1" u="sng">
                <a:solidFill>
                  <a:srgbClr val="C00000"/>
                </a:solidFill>
                <a:latin typeface="Calibri" pitchFamily="34" charset="0"/>
              </a:rPr>
              <a:t>если эта мечта превращается в футляр, которым человек отгораживается </a:t>
            </a:r>
            <a:r>
              <a:rPr lang="ru-RU" sz="2400" b="1" i="1">
                <a:solidFill>
                  <a:srgbClr val="C00000"/>
                </a:solidFill>
                <a:latin typeface="Calibri" pitchFamily="34" charset="0"/>
              </a:rPr>
              <a:t>(«канавы, заборы, изгороди» в первом отрывке не случайны) </a:t>
            </a:r>
            <a:r>
              <a:rPr lang="ru-RU" sz="2400" b="1" i="1" u="sng">
                <a:solidFill>
                  <a:srgbClr val="C00000"/>
                </a:solidFill>
                <a:latin typeface="Calibri" pitchFamily="34" charset="0"/>
              </a:rPr>
              <a:t>от горестей и радостей человеческих, это губит прежде всего его самого. Такая жизнь достойна скота, но недостойна человека. Счастье, источником которого является просто-напросто собственный крыжовник, оскорбительно для человека. </a:t>
            </a:r>
            <a:r>
              <a:rPr lang="ru-RU" sz="2400" b="1" i="1">
                <a:solidFill>
                  <a:srgbClr val="C00000"/>
                </a:solidFill>
                <a:latin typeface="Calibri" pitchFamily="34" charset="0"/>
              </a:rPr>
              <a:t>Иван Иванович, увидев «нечеловеческое» счастье своего брата, не смог у него оставаться, уехал от него рано утром. </a:t>
            </a:r>
          </a:p>
        </p:txBody>
      </p:sp>
      <p:pic>
        <p:nvPicPr>
          <p:cNvPr id="24578" name="Picture 2"/>
          <p:cNvPicPr>
            <a:picLocks noChangeAspect="1" noChangeArrowheads="1"/>
          </p:cNvPicPr>
          <p:nvPr/>
        </p:nvPicPr>
        <p:blipFill>
          <a:blip r:embed="rId2" cstate="email"/>
          <a:srcRect/>
          <a:stretch>
            <a:fillRect/>
          </a:stretch>
        </p:blipFill>
        <p:spPr bwMode="auto">
          <a:xfrm>
            <a:off x="6429388" y="0"/>
            <a:ext cx="1963059" cy="3114721"/>
          </a:xfrm>
          <a:prstGeom prst="rect">
            <a:avLst/>
          </a:prstGeom>
          <a:ln>
            <a:noFill/>
          </a:ln>
          <a:effectLst>
            <a:softEdge rad="112500"/>
          </a:effectLst>
        </p:spPr>
      </p:pic>
      <p:pic>
        <p:nvPicPr>
          <p:cNvPr id="24579" name="Picture 3"/>
          <p:cNvPicPr>
            <a:picLocks noChangeAspect="1" noChangeArrowheads="1"/>
          </p:cNvPicPr>
          <p:nvPr/>
        </p:nvPicPr>
        <p:blipFill>
          <a:blip r:embed="rId3" cstate="email"/>
          <a:srcRect/>
          <a:stretch>
            <a:fillRect/>
          </a:stretch>
        </p:blipFill>
        <p:spPr bwMode="auto">
          <a:xfrm>
            <a:off x="6000760" y="3143248"/>
            <a:ext cx="2714644" cy="3723587"/>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3" y="58738"/>
            <a:ext cx="5357812" cy="6862762"/>
          </a:xfrm>
          <a:prstGeom prst="rect">
            <a:avLst/>
          </a:prstGeom>
        </p:spPr>
        <p:txBody>
          <a:bodyPr>
            <a:spAutoFit/>
          </a:bodyPr>
          <a:lstStyle/>
          <a:p>
            <a:pPr algn="ctr" fontAlgn="auto">
              <a:spcBef>
                <a:spcPts val="0"/>
              </a:spcBef>
              <a:spcAft>
                <a:spcPts val="0"/>
              </a:spcAft>
              <a:defRPr/>
            </a:pPr>
            <a:r>
              <a:rPr lang="ru-RU" sz="2000" b="1" dirty="0">
                <a:solidFill>
                  <a:schemeClr val="accent6">
                    <a:lumMod val="50000"/>
                  </a:schemeClr>
                </a:solidFill>
                <a:effectLst>
                  <a:outerShdw blurRad="38100" dist="38100" dir="2700000" algn="tl">
                    <a:srgbClr val="000000">
                      <a:alpha val="43137"/>
                    </a:srgbClr>
                  </a:outerShdw>
                </a:effectLst>
                <a:latin typeface="+mn-lt"/>
                <a:cs typeface="+mn-cs"/>
              </a:rPr>
              <a:t>Рассказ «О любви».</a:t>
            </a:r>
          </a:p>
          <a:p>
            <a:pPr fontAlgn="auto">
              <a:spcBef>
                <a:spcPts val="0"/>
              </a:spcBef>
              <a:spcAft>
                <a:spcPts val="0"/>
              </a:spcAft>
              <a:defRPr/>
            </a:pPr>
            <a:r>
              <a:rPr lang="ru-RU" sz="2000" b="1" dirty="0">
                <a:latin typeface="+mn-lt"/>
                <a:cs typeface="+mn-cs"/>
              </a:rPr>
              <a:t> </a:t>
            </a:r>
            <a:r>
              <a:rPr lang="ru-RU" sz="2000" b="1" i="1" dirty="0">
                <a:solidFill>
                  <a:srgbClr val="C00000"/>
                </a:solidFill>
                <a:latin typeface="+mn-lt"/>
                <a:cs typeface="+mn-cs"/>
              </a:rPr>
              <a:t>Как в нем раскрывается проблема «футлярной жизни»?</a:t>
            </a:r>
          </a:p>
          <a:p>
            <a:pPr fontAlgn="auto">
              <a:spcBef>
                <a:spcPts val="0"/>
              </a:spcBef>
              <a:spcAft>
                <a:spcPts val="0"/>
              </a:spcAft>
              <a:defRPr/>
            </a:pPr>
            <a:r>
              <a:rPr lang="ru-RU" sz="2000" b="1" i="1" dirty="0">
                <a:solidFill>
                  <a:srgbClr val="C00000"/>
                </a:solidFill>
                <a:latin typeface="+mn-lt"/>
                <a:cs typeface="+mn-cs"/>
              </a:rPr>
              <a:t> </a:t>
            </a:r>
          </a:p>
          <a:p>
            <a:pPr fontAlgn="auto">
              <a:spcBef>
                <a:spcPts val="0"/>
              </a:spcBef>
              <a:spcAft>
                <a:spcPts val="0"/>
              </a:spcAft>
              <a:defRPr/>
            </a:pPr>
            <a:r>
              <a:rPr lang="ru-RU" sz="2000" b="1" i="1" dirty="0">
                <a:solidFill>
                  <a:srgbClr val="C00000"/>
                </a:solidFill>
                <a:latin typeface="+mn-lt"/>
                <a:cs typeface="+mn-cs"/>
              </a:rPr>
              <a:t>  Беликов, Николай Иванович, Алехин… Что отличает последнего от двух предыдущих героев? </a:t>
            </a:r>
          </a:p>
          <a:p>
            <a:pPr fontAlgn="auto">
              <a:spcBef>
                <a:spcPts val="0"/>
              </a:spcBef>
              <a:spcAft>
                <a:spcPts val="0"/>
              </a:spcAft>
              <a:defRPr/>
            </a:pPr>
            <a:endParaRPr lang="ru-RU" sz="2000" b="1" i="1" dirty="0">
              <a:solidFill>
                <a:srgbClr val="C00000"/>
              </a:solidFill>
              <a:latin typeface="+mn-lt"/>
              <a:cs typeface="+mn-cs"/>
            </a:endParaRPr>
          </a:p>
          <a:p>
            <a:pPr fontAlgn="auto">
              <a:spcBef>
                <a:spcPts val="0"/>
              </a:spcBef>
              <a:spcAft>
                <a:spcPts val="0"/>
              </a:spcAft>
              <a:defRPr/>
            </a:pPr>
            <a:r>
              <a:rPr lang="ru-RU" sz="2000" b="1" i="1" dirty="0">
                <a:solidFill>
                  <a:srgbClr val="C00000"/>
                </a:solidFill>
                <a:latin typeface="+mn-lt"/>
                <a:cs typeface="+mn-cs"/>
              </a:rPr>
              <a:t> Про Алехина сказано, что это человек с добрыми, умными глазами. </a:t>
            </a:r>
          </a:p>
          <a:p>
            <a:pPr fontAlgn="auto">
              <a:spcBef>
                <a:spcPts val="0"/>
              </a:spcBef>
              <a:spcAft>
                <a:spcPts val="0"/>
              </a:spcAft>
              <a:defRPr/>
            </a:pPr>
            <a:endParaRPr lang="ru-RU" sz="2000" b="1" i="1" dirty="0">
              <a:solidFill>
                <a:srgbClr val="C00000"/>
              </a:solidFill>
              <a:latin typeface="+mn-lt"/>
              <a:cs typeface="+mn-cs"/>
            </a:endParaRPr>
          </a:p>
          <a:p>
            <a:pPr fontAlgn="auto">
              <a:spcBef>
                <a:spcPts val="0"/>
              </a:spcBef>
              <a:spcAft>
                <a:spcPts val="0"/>
              </a:spcAft>
              <a:defRPr/>
            </a:pPr>
            <a:r>
              <a:rPr lang="ru-RU" sz="2000" b="1" i="1" dirty="0">
                <a:solidFill>
                  <a:srgbClr val="C00000"/>
                </a:solidFill>
                <a:latin typeface="+mn-lt"/>
                <a:cs typeface="+mn-cs"/>
              </a:rPr>
              <a:t>Что мы узнали о глазах Беликова? </a:t>
            </a:r>
          </a:p>
          <a:p>
            <a:pPr fontAlgn="auto">
              <a:spcBef>
                <a:spcPts val="0"/>
              </a:spcBef>
              <a:spcAft>
                <a:spcPts val="0"/>
              </a:spcAft>
              <a:defRPr/>
            </a:pPr>
            <a:r>
              <a:rPr lang="ru-RU" sz="2000" b="1" i="1" dirty="0">
                <a:solidFill>
                  <a:srgbClr val="C00000"/>
                </a:solidFill>
                <a:latin typeface="+mn-lt"/>
                <a:cs typeface="+mn-cs"/>
              </a:rPr>
              <a:t> </a:t>
            </a:r>
          </a:p>
          <a:p>
            <a:pPr fontAlgn="auto">
              <a:spcBef>
                <a:spcPts val="0"/>
              </a:spcBef>
              <a:spcAft>
                <a:spcPts val="0"/>
              </a:spcAft>
              <a:defRPr/>
            </a:pPr>
            <a:r>
              <a:rPr lang="ru-RU" sz="2000" b="1" i="1" dirty="0">
                <a:solidFill>
                  <a:srgbClr val="C00000"/>
                </a:solidFill>
                <a:latin typeface="+mn-lt"/>
                <a:cs typeface="+mn-cs"/>
              </a:rPr>
              <a:t>Для Николая Ивановича имение с собственным крыжовником – смысл жизни. </a:t>
            </a:r>
          </a:p>
          <a:p>
            <a:pPr fontAlgn="auto">
              <a:spcBef>
                <a:spcPts val="0"/>
              </a:spcBef>
              <a:spcAft>
                <a:spcPts val="0"/>
              </a:spcAft>
              <a:defRPr/>
            </a:pPr>
            <a:r>
              <a:rPr lang="ru-RU" sz="2000" b="1" i="1" dirty="0">
                <a:solidFill>
                  <a:srgbClr val="C00000"/>
                </a:solidFill>
                <a:latin typeface="+mn-lt"/>
                <a:cs typeface="+mn-cs"/>
              </a:rPr>
              <a:t>Почему поселился в имении Алехин?</a:t>
            </a:r>
          </a:p>
          <a:p>
            <a:pPr fontAlgn="auto">
              <a:spcBef>
                <a:spcPts val="0"/>
              </a:spcBef>
              <a:spcAft>
                <a:spcPts val="0"/>
              </a:spcAft>
              <a:defRPr/>
            </a:pPr>
            <a:r>
              <a:rPr lang="ru-RU" sz="2000" b="1" i="1" dirty="0">
                <a:solidFill>
                  <a:srgbClr val="C00000"/>
                </a:solidFill>
                <a:latin typeface="+mn-lt"/>
                <a:cs typeface="+mn-cs"/>
              </a:rPr>
              <a:t>Он начал заниматься хозяйством после окончания университета, чтобы заплатить долги умершего отца, который много потратил на образование сына.</a:t>
            </a:r>
          </a:p>
          <a:p>
            <a:pPr fontAlgn="auto">
              <a:spcBef>
                <a:spcPts val="0"/>
              </a:spcBef>
              <a:spcAft>
                <a:spcPts val="0"/>
              </a:spcAft>
              <a:defRPr/>
            </a:pPr>
            <a:endParaRPr lang="ru-RU" sz="2000" b="1" i="1" dirty="0">
              <a:solidFill>
                <a:srgbClr val="C00000"/>
              </a:solidFill>
              <a:latin typeface="+mn-lt"/>
              <a:cs typeface="+mn-cs"/>
            </a:endParaRPr>
          </a:p>
          <a:p>
            <a:pPr fontAlgn="auto">
              <a:spcBef>
                <a:spcPts val="0"/>
              </a:spcBef>
              <a:spcAft>
                <a:spcPts val="0"/>
              </a:spcAft>
              <a:defRPr/>
            </a:pPr>
            <a:r>
              <a:rPr lang="ru-RU" sz="2000" b="1" i="1" dirty="0">
                <a:solidFill>
                  <a:srgbClr val="C00000"/>
                </a:solidFill>
                <a:latin typeface="+mn-lt"/>
                <a:cs typeface="+mn-cs"/>
              </a:rPr>
              <a:t> </a:t>
            </a:r>
          </a:p>
        </p:txBody>
      </p:sp>
      <p:pic>
        <p:nvPicPr>
          <p:cNvPr id="27650" name="Picture 2"/>
          <p:cNvPicPr>
            <a:picLocks noChangeAspect="1" noChangeArrowheads="1"/>
          </p:cNvPicPr>
          <p:nvPr/>
        </p:nvPicPr>
        <p:blipFill>
          <a:blip r:embed="rId2" cstate="email"/>
          <a:srcRect/>
          <a:stretch>
            <a:fillRect/>
          </a:stretch>
        </p:blipFill>
        <p:spPr bwMode="auto">
          <a:xfrm>
            <a:off x="5643570" y="1428736"/>
            <a:ext cx="3143240" cy="4030346"/>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1"/>
          <p:cNvSpPr>
            <a:spLocks noChangeArrowheads="1"/>
          </p:cNvSpPr>
          <p:nvPr/>
        </p:nvSpPr>
        <p:spPr bwMode="auto">
          <a:xfrm>
            <a:off x="285750" y="214313"/>
            <a:ext cx="8572500" cy="2678112"/>
          </a:xfrm>
          <a:prstGeom prst="rect">
            <a:avLst/>
          </a:prstGeom>
          <a:noFill/>
          <a:ln w="9525">
            <a:noFill/>
            <a:miter lim="800000"/>
            <a:headEnd/>
            <a:tailEnd/>
          </a:ln>
        </p:spPr>
        <p:txBody>
          <a:bodyPr>
            <a:spAutoFit/>
          </a:bodyPr>
          <a:lstStyle/>
          <a:p>
            <a:r>
              <a:rPr lang="ru-RU" sz="2400" b="1" i="1">
                <a:solidFill>
                  <a:srgbClr val="C00000"/>
                </a:solidFill>
                <a:latin typeface="Calibri" pitchFamily="34" charset="0"/>
              </a:rPr>
              <a:t>Как видим даже по одной детали, Алехин выгодно отличается от двух других героев. Алехин сразу производит впечатление глубоко порядочного человека. То, как он выполнял сыновний долг, вызывает уважение. </a:t>
            </a:r>
          </a:p>
          <a:p>
            <a:endParaRPr lang="ru-RU" sz="2400" b="1" i="1">
              <a:solidFill>
                <a:srgbClr val="C00000"/>
              </a:solidFill>
              <a:latin typeface="Calibri" pitchFamily="34" charset="0"/>
            </a:endParaRPr>
          </a:p>
          <a:p>
            <a:r>
              <a:rPr lang="ru-RU" sz="2400" b="1" i="1">
                <a:solidFill>
                  <a:srgbClr val="C00000"/>
                </a:solidFill>
                <a:latin typeface="Calibri" pitchFamily="34" charset="0"/>
              </a:rPr>
              <a:t>Но долги давно выплачены, почему же Алехин все так же крутится, как белка в колесе, в своем имении? </a:t>
            </a:r>
          </a:p>
        </p:txBody>
      </p:sp>
      <p:pic>
        <p:nvPicPr>
          <p:cNvPr id="29698" name="Picture 2"/>
          <p:cNvPicPr>
            <a:picLocks noChangeAspect="1" noChangeArrowheads="1"/>
          </p:cNvPicPr>
          <p:nvPr/>
        </p:nvPicPr>
        <p:blipFill>
          <a:blip r:embed="rId2" cstate="email"/>
          <a:srcRect/>
          <a:stretch>
            <a:fillRect/>
          </a:stretch>
        </p:blipFill>
        <p:spPr bwMode="auto">
          <a:xfrm>
            <a:off x="2285984" y="2786058"/>
            <a:ext cx="4714908" cy="3804074"/>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1"/>
          <p:cNvSpPr>
            <a:spLocks noChangeArrowheads="1"/>
          </p:cNvSpPr>
          <p:nvPr/>
        </p:nvSpPr>
        <p:spPr bwMode="auto">
          <a:xfrm>
            <a:off x="214313" y="0"/>
            <a:ext cx="8929687" cy="5183188"/>
          </a:xfrm>
          <a:prstGeom prst="rect">
            <a:avLst/>
          </a:prstGeom>
          <a:noFill/>
          <a:ln w="9525">
            <a:noFill/>
            <a:miter lim="800000"/>
            <a:headEnd/>
            <a:tailEnd/>
          </a:ln>
        </p:spPr>
        <p:txBody>
          <a:bodyPr>
            <a:spAutoFit/>
          </a:bodyPr>
          <a:lstStyle/>
          <a:p>
            <a:endParaRPr lang="ru-RU">
              <a:latin typeface="Calibri" pitchFamily="34" charset="0"/>
            </a:endParaRPr>
          </a:p>
          <a:p>
            <a:r>
              <a:rPr lang="ru-RU" sz="2000" b="1" i="1">
                <a:solidFill>
                  <a:srgbClr val="C00000"/>
                </a:solidFill>
                <a:latin typeface="Calibri" pitchFamily="34" charset="0"/>
              </a:rPr>
              <a:t> Кипучая хозяйственная деятельность стала для Алехина невидимым футляром, в котором он живет по инерции, не пытаясь выйти из этого круга. Внешне его жизнь выглядит вполне достойно. А там, за пределами «беличьего колеса», столько проблем, сложностей, столько дорог… </a:t>
            </a:r>
          </a:p>
          <a:p>
            <a:r>
              <a:rPr lang="ru-RU" sz="2000" b="1" i="1">
                <a:solidFill>
                  <a:srgbClr val="C00000"/>
                </a:solidFill>
                <a:latin typeface="Calibri" pitchFamily="34" charset="0"/>
              </a:rPr>
              <a:t> </a:t>
            </a:r>
          </a:p>
          <a:p>
            <a:r>
              <a:rPr lang="ru-RU" sz="2000" b="1" i="1">
                <a:solidFill>
                  <a:srgbClr val="C00000"/>
                </a:solidFill>
                <a:latin typeface="Calibri" pitchFamily="34" charset="0"/>
              </a:rPr>
              <a:t>Любовь все же поставила его перед выбором. Почему он сказал Анне Алексеевне о своей любви лишь в последнюю минуту, когда изменить что-либо было уже нельзя? </a:t>
            </a:r>
          </a:p>
          <a:p>
            <a:endParaRPr lang="ru-RU" sz="2000" b="1" i="1">
              <a:solidFill>
                <a:srgbClr val="C00000"/>
              </a:solidFill>
              <a:latin typeface="Calibri" pitchFamily="34" charset="0"/>
            </a:endParaRPr>
          </a:p>
          <a:p>
            <a:r>
              <a:rPr lang="ru-RU" sz="2000" b="1" i="1">
                <a:solidFill>
                  <a:srgbClr val="C00000"/>
                </a:solidFill>
                <a:latin typeface="Calibri" pitchFamily="34" charset="0"/>
              </a:rPr>
              <a:t>Алехин убедил себя, что ему некуда вести любимую женщину, он не может дать ей красивую, интересную жизнь, он ведь не артист, не художник, не герой. </a:t>
            </a:r>
          </a:p>
          <a:p>
            <a:endParaRPr lang="ru-RU" sz="2000" b="1" i="1">
              <a:solidFill>
                <a:srgbClr val="C00000"/>
              </a:solidFill>
              <a:latin typeface="Calibri" pitchFamily="34" charset="0"/>
            </a:endParaRPr>
          </a:p>
          <a:p>
            <a:r>
              <a:rPr lang="ru-RU" sz="2000" b="1" i="1">
                <a:solidFill>
                  <a:srgbClr val="C00000"/>
                </a:solidFill>
                <a:latin typeface="Calibri" pitchFamily="34" charset="0"/>
              </a:rPr>
              <a:t>Убедительны ли для читателя его оправдания? Действительно ли выхода, как у белки в колесе, не было? </a:t>
            </a:r>
          </a:p>
        </p:txBody>
      </p:sp>
      <p:pic>
        <p:nvPicPr>
          <p:cNvPr id="25602" name="Picture 2"/>
          <p:cNvPicPr>
            <a:picLocks noChangeAspect="1" noChangeArrowheads="1"/>
          </p:cNvPicPr>
          <p:nvPr/>
        </p:nvPicPr>
        <p:blipFill>
          <a:blip r:embed="rId2" cstate="email"/>
          <a:srcRect/>
          <a:stretch>
            <a:fillRect/>
          </a:stretch>
        </p:blipFill>
        <p:spPr bwMode="auto">
          <a:xfrm>
            <a:off x="5643570" y="4783928"/>
            <a:ext cx="3095630" cy="2074072"/>
          </a:xfrm>
          <a:prstGeom prst="rect">
            <a:avLst/>
          </a:prstGeom>
          <a:ln>
            <a:noFill/>
          </a:ln>
          <a:effectLst>
            <a:softEdge rad="112500"/>
          </a:effectLst>
        </p:spPr>
      </p:pic>
      <p:pic>
        <p:nvPicPr>
          <p:cNvPr id="25603" name="Picture 3"/>
          <p:cNvPicPr>
            <a:picLocks noChangeAspect="1" noChangeArrowheads="1"/>
          </p:cNvPicPr>
          <p:nvPr/>
        </p:nvPicPr>
        <p:blipFill>
          <a:blip r:embed="rId3" cstate="email"/>
          <a:srcRect/>
          <a:stretch>
            <a:fillRect/>
          </a:stretch>
        </p:blipFill>
        <p:spPr bwMode="auto">
          <a:xfrm>
            <a:off x="2786050" y="4757742"/>
            <a:ext cx="2625323" cy="21002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285750" y="857250"/>
            <a:ext cx="4643438" cy="5262563"/>
          </a:xfrm>
          <a:prstGeom prst="rect">
            <a:avLst/>
          </a:prstGeom>
          <a:noFill/>
          <a:ln w="9525">
            <a:noFill/>
            <a:miter lim="800000"/>
            <a:headEnd/>
            <a:tailEnd/>
          </a:ln>
        </p:spPr>
        <p:txBody>
          <a:bodyPr>
            <a:spAutoFit/>
          </a:bodyPr>
          <a:lstStyle/>
          <a:p>
            <a:r>
              <a:rPr lang="ru-RU" sz="2400" b="1" i="1" u="sng">
                <a:solidFill>
                  <a:srgbClr val="C00000"/>
                </a:solidFill>
                <a:latin typeface="Calibri" pitchFamily="34" charset="0"/>
              </a:rPr>
              <a:t>Алехин побоялся выйти из своего футляра, чтобы самому сделать свою жизнь яркой и интересной, побоялся взять на себя ответственность за другого человека. Анна Алексеевна уезжает. Не случайно появляется мотив дороги. Любовь и была дорогой к другой жизни, но Алехин предпочел «вернуться в Софьино», то есть в свой футляр. </a:t>
            </a:r>
          </a:p>
          <a:p>
            <a:r>
              <a:rPr lang="ru-RU" sz="2400" b="1" i="1">
                <a:solidFill>
                  <a:srgbClr val="C00000"/>
                </a:solidFill>
                <a:latin typeface="Calibri" pitchFamily="34" charset="0"/>
              </a:rPr>
              <a:t> </a:t>
            </a:r>
          </a:p>
        </p:txBody>
      </p:sp>
      <p:pic>
        <p:nvPicPr>
          <p:cNvPr id="26626" name="Picture 2"/>
          <p:cNvPicPr>
            <a:picLocks noChangeAspect="1" noChangeArrowheads="1"/>
          </p:cNvPicPr>
          <p:nvPr/>
        </p:nvPicPr>
        <p:blipFill>
          <a:blip r:embed="rId2" cstate="email"/>
          <a:srcRect/>
          <a:stretch>
            <a:fillRect/>
          </a:stretch>
        </p:blipFill>
        <p:spPr bwMode="auto">
          <a:xfrm>
            <a:off x="5214942" y="1285860"/>
            <a:ext cx="3448050" cy="47529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
          <p:cNvSpPr>
            <a:spLocks noChangeArrowheads="1"/>
          </p:cNvSpPr>
          <p:nvPr/>
        </p:nvSpPr>
        <p:spPr bwMode="auto">
          <a:xfrm>
            <a:off x="285750" y="214313"/>
            <a:ext cx="8572500" cy="5262562"/>
          </a:xfrm>
          <a:prstGeom prst="rect">
            <a:avLst/>
          </a:prstGeom>
          <a:noFill/>
          <a:ln w="9525">
            <a:noFill/>
            <a:miter lim="800000"/>
            <a:headEnd/>
            <a:tailEnd/>
          </a:ln>
        </p:spPr>
        <p:txBody>
          <a:bodyPr>
            <a:spAutoFit/>
          </a:bodyPr>
          <a:lstStyle/>
          <a:p>
            <a:r>
              <a:rPr lang="ru-RU" sz="2400" b="1" i="1" u="sng">
                <a:solidFill>
                  <a:srgbClr val="C00000"/>
                </a:solidFill>
                <a:latin typeface="Calibri" pitchFamily="34" charset="0"/>
              </a:rPr>
              <a:t>«Маленькая трилогия» отразила скрытое «футляром» общее неблагополучие жизни. </a:t>
            </a:r>
          </a:p>
          <a:p>
            <a:endParaRPr lang="ru-RU" sz="2400" b="1" i="1">
              <a:solidFill>
                <a:srgbClr val="C00000"/>
              </a:solidFill>
              <a:latin typeface="Calibri" pitchFamily="34" charset="0"/>
            </a:endParaRPr>
          </a:p>
          <a:p>
            <a:r>
              <a:rPr lang="ru-RU" sz="2400" b="1" i="1">
                <a:solidFill>
                  <a:srgbClr val="C00000"/>
                </a:solidFill>
                <a:latin typeface="Calibri" pitchFamily="34" charset="0"/>
              </a:rPr>
              <a:t>Итак, какую правду о человеке сказал Чехов в своих рассказах? Можно ли помочь человеку, нравственно погибающему в своей футлярной жизни? </a:t>
            </a:r>
          </a:p>
          <a:p>
            <a:endParaRPr lang="ru-RU" sz="2400" b="1" i="1">
              <a:solidFill>
                <a:srgbClr val="C00000"/>
              </a:solidFill>
              <a:latin typeface="Calibri" pitchFamily="34" charset="0"/>
            </a:endParaRPr>
          </a:p>
          <a:p>
            <a:r>
              <a:rPr lang="ru-RU" sz="2400" b="1" i="1">
                <a:solidFill>
                  <a:srgbClr val="C00000"/>
                </a:solidFill>
                <a:latin typeface="Calibri" pitchFamily="34" charset="0"/>
              </a:rPr>
              <a:t> «Надо, чтобы за дверью каждого довольного, счастливого человека стоял кто-нибудь с молоточком и постоянно напоминал бы стуком, что есть несчастные, что как бы он ни был счастлив, жизнь рано или поздно покажет ему свои когти, стрясется беда — болезнь, бедность, потери, и его никто не увидит и не услышит, как теперь он не видит и не слышит других»,- говорит чеховский герой.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1"/>
          <p:cNvSpPr>
            <a:spLocks noChangeArrowheads="1"/>
          </p:cNvSpPr>
          <p:nvPr/>
        </p:nvSpPr>
        <p:spPr bwMode="auto">
          <a:xfrm>
            <a:off x="285750" y="1428750"/>
            <a:ext cx="4714875" cy="3970338"/>
          </a:xfrm>
          <a:prstGeom prst="rect">
            <a:avLst/>
          </a:prstGeom>
          <a:noFill/>
          <a:ln w="9525">
            <a:noFill/>
            <a:miter lim="800000"/>
            <a:headEnd/>
            <a:tailEnd/>
          </a:ln>
        </p:spPr>
        <p:txBody>
          <a:bodyPr>
            <a:spAutoFit/>
          </a:bodyPr>
          <a:lstStyle/>
          <a:p>
            <a:r>
              <a:rPr lang="ru-RU" sz="2800" b="1" u="sng">
                <a:solidFill>
                  <a:srgbClr val="C00000"/>
                </a:solidFill>
                <a:latin typeface="Calibri" pitchFamily="34" charset="0"/>
              </a:rPr>
              <a:t>Сам Чехов и был таким «человеком с молоточком», напоминающим человеку о его ответственности за жизнь. Чехов сказал, что «жить в футляре» недостойно человека. А вот как жить достойно – каждый должен решить сам. </a:t>
            </a:r>
          </a:p>
        </p:txBody>
      </p:sp>
      <p:pic>
        <p:nvPicPr>
          <p:cNvPr id="28674" name="Picture 2"/>
          <p:cNvPicPr>
            <a:picLocks noChangeAspect="1" noChangeArrowheads="1"/>
          </p:cNvPicPr>
          <p:nvPr/>
        </p:nvPicPr>
        <p:blipFill>
          <a:blip r:embed="rId2" cstate="email"/>
          <a:srcRect/>
          <a:stretch>
            <a:fillRect/>
          </a:stretch>
        </p:blipFill>
        <p:spPr bwMode="auto">
          <a:xfrm>
            <a:off x="5429256" y="1214422"/>
            <a:ext cx="3200400" cy="3886200"/>
          </a:xfrm>
          <a:prstGeom prst="rect">
            <a:avLst/>
          </a:prstGeom>
          <a:ln w="228600" cap="sq" cmpd="thickThin">
            <a:solidFill>
              <a:schemeClr val="accent2">
                <a:lumMod val="50000"/>
              </a:schemeClr>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500063" y="1928813"/>
            <a:ext cx="8229600" cy="1143000"/>
          </a:xfrm>
        </p:spPr>
        <p:txBody>
          <a:bodyPr/>
          <a:lstStyle/>
          <a:p>
            <a:pPr eaLnBrk="1" hangingPunct="1"/>
            <a:r>
              <a:rPr lang="ru-RU" smtClean="0"/>
              <a:t>Сочинение-миниатюра.</a:t>
            </a:r>
            <a:br>
              <a:rPr lang="ru-RU" smtClean="0"/>
            </a:br>
            <a:r>
              <a:rPr lang="ru-RU" smtClean="0"/>
              <a:t/>
            </a:r>
            <a:br>
              <a:rPr lang="ru-RU" smtClean="0"/>
            </a:br>
            <a:r>
              <a:rPr lang="ru-RU" smtClean="0"/>
              <a:t>Как не стать человеком в футляре?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0" y="2000250"/>
            <a:ext cx="4572000" cy="2554288"/>
          </a:xfrm>
          <a:prstGeom prst="rect">
            <a:avLst/>
          </a:prstGeom>
        </p:spPr>
        <p:txBody>
          <a:bodyPr>
            <a:spAutoFit/>
          </a:bodyPr>
          <a:lstStyle/>
          <a:p>
            <a:pPr fontAlgn="auto">
              <a:spcBef>
                <a:spcPts val="0"/>
              </a:spcBef>
              <a:spcAft>
                <a:spcPts val="0"/>
              </a:spcAft>
              <a:defRPr/>
            </a:pPr>
            <a:r>
              <a:rPr lang="ru-RU" dirty="0">
                <a:latin typeface="+mn-lt"/>
                <a:cs typeface="+mn-cs"/>
              </a:rPr>
              <a:t> </a:t>
            </a:r>
            <a:r>
              <a:rPr lang="ru-RU" sz="3200" b="1" i="1" dirty="0">
                <a:solidFill>
                  <a:srgbClr val="C00000"/>
                </a:solidFill>
                <a:latin typeface="+mn-lt"/>
                <a:cs typeface="+mn-cs"/>
              </a:rPr>
              <a:t>Сам Чехов утверждал: «Тогда человеку станет лучше, когда вы покажете ему, каков он есть» </a:t>
            </a:r>
          </a:p>
        </p:txBody>
      </p:sp>
      <p:pic>
        <p:nvPicPr>
          <p:cNvPr id="10241" name="Picture 1"/>
          <p:cNvPicPr>
            <a:picLocks noChangeAspect="1" noChangeArrowheads="1"/>
          </p:cNvPicPr>
          <p:nvPr/>
        </p:nvPicPr>
        <p:blipFill>
          <a:blip r:embed="rId2" cstate="email"/>
          <a:srcRect/>
          <a:stretch>
            <a:fillRect/>
          </a:stretch>
        </p:blipFill>
        <p:spPr bwMode="auto">
          <a:xfrm>
            <a:off x="428596" y="571480"/>
            <a:ext cx="3871362" cy="4967299"/>
          </a:xfrm>
          <a:prstGeom prst="rect">
            <a:avLst/>
          </a:prstGeom>
          <a:ln w="228600" cap="sq" cmpd="thickThin">
            <a:solidFill>
              <a:schemeClr val="accent2">
                <a:lumMod val="50000"/>
              </a:schemeClr>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1"/>
          <p:cNvSpPr>
            <a:spLocks noChangeArrowheads="1"/>
          </p:cNvSpPr>
          <p:nvPr/>
        </p:nvSpPr>
        <p:spPr bwMode="auto">
          <a:xfrm>
            <a:off x="214313" y="357188"/>
            <a:ext cx="8715375" cy="5694362"/>
          </a:xfrm>
          <a:prstGeom prst="rect">
            <a:avLst/>
          </a:prstGeom>
          <a:noFill/>
          <a:ln w="9525">
            <a:noFill/>
            <a:miter lim="800000"/>
            <a:headEnd/>
            <a:tailEnd/>
          </a:ln>
        </p:spPr>
        <p:txBody>
          <a:bodyPr>
            <a:spAutoFit/>
          </a:bodyPr>
          <a:lstStyle/>
          <a:p>
            <a:r>
              <a:rPr lang="ru-RU">
                <a:latin typeface="Calibri" pitchFamily="34" charset="0"/>
              </a:rPr>
              <a:t> </a:t>
            </a:r>
            <a:r>
              <a:rPr lang="ru-RU" sz="2800" b="1" i="1">
                <a:solidFill>
                  <a:srgbClr val="C00000"/>
                </a:solidFill>
                <a:latin typeface="Calibri" pitchFamily="34" charset="0"/>
              </a:rPr>
              <a:t>В литературе доктор Чехов остается врачом, стремящимся облегчить страдания людей. </a:t>
            </a:r>
          </a:p>
          <a:p>
            <a:r>
              <a:rPr lang="ru-RU" sz="2800" b="1" i="1">
                <a:solidFill>
                  <a:srgbClr val="C00000"/>
                </a:solidFill>
                <a:latin typeface="Calibri" pitchFamily="34" charset="0"/>
              </a:rPr>
              <a:t>Что же происходит с человеком, по мнению писателя, и как ему помочь? </a:t>
            </a:r>
          </a:p>
          <a:p>
            <a:endParaRPr lang="ru-RU" sz="2800" b="1" i="1">
              <a:solidFill>
                <a:srgbClr val="C00000"/>
              </a:solidFill>
              <a:latin typeface="Calibri" pitchFamily="34" charset="0"/>
            </a:endParaRPr>
          </a:p>
          <a:p>
            <a:r>
              <a:rPr lang="ru-RU" sz="2800" b="1" i="1">
                <a:solidFill>
                  <a:srgbClr val="C00000"/>
                </a:solidFill>
                <a:latin typeface="Calibri" pitchFamily="34" charset="0"/>
              </a:rPr>
              <a:t>Чехов заявлял: «Когда я пишу, я вполне рассчитываю на читателя». </a:t>
            </a:r>
          </a:p>
          <a:p>
            <a:endParaRPr lang="ru-RU" sz="2800" b="1" i="1">
              <a:solidFill>
                <a:srgbClr val="C00000"/>
              </a:solidFill>
              <a:latin typeface="Calibri" pitchFamily="34" charset="0"/>
            </a:endParaRPr>
          </a:p>
          <a:p>
            <a:r>
              <a:rPr lang="ru-RU" sz="2800" b="1" i="1">
                <a:solidFill>
                  <a:srgbClr val="C00000"/>
                </a:solidFill>
                <a:latin typeface="Calibri" pitchFamily="34" charset="0"/>
              </a:rPr>
              <a:t> Чеховский подтекст требует пристального внимания к художественным деталям. Исходя из поставленной проблемы, найдем и постараемся осмыслить детали, позволяющие постигнуть глубинный смысл «маленькой трилогии».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1"/>
          <p:cNvSpPr>
            <a:spLocks noChangeArrowheads="1"/>
          </p:cNvSpPr>
          <p:nvPr/>
        </p:nvSpPr>
        <p:spPr bwMode="auto">
          <a:xfrm>
            <a:off x="214313" y="714375"/>
            <a:ext cx="8715375" cy="4832350"/>
          </a:xfrm>
          <a:prstGeom prst="rect">
            <a:avLst/>
          </a:prstGeom>
          <a:noFill/>
          <a:ln w="9525">
            <a:noFill/>
            <a:miter lim="800000"/>
            <a:headEnd/>
            <a:tailEnd/>
          </a:ln>
        </p:spPr>
        <p:txBody>
          <a:bodyPr>
            <a:spAutoFit/>
          </a:bodyPr>
          <a:lstStyle/>
          <a:p>
            <a:r>
              <a:rPr lang="ru-RU">
                <a:latin typeface="Calibri" pitchFamily="34" charset="0"/>
              </a:rPr>
              <a:t> </a:t>
            </a:r>
            <a:r>
              <a:rPr lang="ru-RU" sz="2800" b="1" i="1">
                <a:solidFill>
                  <a:srgbClr val="C00000"/>
                </a:solidFill>
                <a:latin typeface="Calibri" pitchFamily="34" charset="0"/>
              </a:rPr>
              <a:t>Сам Чехов не объединил рассказы «Человек в футляре», «Крыжовник», «О любви» общим названием, хотя и задумал их как произведения одной серии. </a:t>
            </a:r>
          </a:p>
          <a:p>
            <a:endParaRPr lang="ru-RU" sz="2800" b="1" i="1">
              <a:solidFill>
                <a:srgbClr val="C00000"/>
              </a:solidFill>
              <a:latin typeface="Calibri" pitchFamily="34" charset="0"/>
            </a:endParaRPr>
          </a:p>
          <a:p>
            <a:r>
              <a:rPr lang="ru-RU" sz="2800" b="1" i="1">
                <a:solidFill>
                  <a:srgbClr val="C00000"/>
                </a:solidFill>
                <a:latin typeface="Calibri" pitchFamily="34" charset="0"/>
              </a:rPr>
              <a:t>Почему же среди исследователей творчества Чехова прижилось неофициальное название «маленькая трилогия»? </a:t>
            </a:r>
          </a:p>
          <a:p>
            <a:endParaRPr lang="ru-RU" sz="2800" b="1" i="1">
              <a:solidFill>
                <a:srgbClr val="C00000"/>
              </a:solidFill>
              <a:latin typeface="Calibri" pitchFamily="34" charset="0"/>
            </a:endParaRPr>
          </a:p>
          <a:p>
            <a:r>
              <a:rPr lang="ru-RU" sz="2800" b="1" i="1">
                <a:solidFill>
                  <a:srgbClr val="C00000"/>
                </a:solidFill>
                <a:latin typeface="Calibri" pitchFamily="34" charset="0"/>
              </a:rPr>
              <a:t>Что объединяет данные произведения в единое целое?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1"/>
          <p:cNvSpPr>
            <a:spLocks noChangeArrowheads="1"/>
          </p:cNvSpPr>
          <p:nvPr/>
        </p:nvSpPr>
        <p:spPr bwMode="auto">
          <a:xfrm>
            <a:off x="285750" y="357188"/>
            <a:ext cx="8501063" cy="3540125"/>
          </a:xfrm>
          <a:prstGeom prst="rect">
            <a:avLst/>
          </a:prstGeom>
          <a:noFill/>
          <a:ln w="9525">
            <a:noFill/>
            <a:miter lim="800000"/>
            <a:headEnd/>
            <a:tailEnd/>
          </a:ln>
        </p:spPr>
        <p:txBody>
          <a:bodyPr>
            <a:spAutoFit/>
          </a:bodyPr>
          <a:lstStyle/>
          <a:p>
            <a:r>
              <a:rPr lang="ru-RU" sz="2800" b="1" u="sng">
                <a:solidFill>
                  <a:srgbClr val="C00000"/>
                </a:solidFill>
                <a:latin typeface="Calibri" pitchFamily="34" charset="0"/>
              </a:rPr>
              <a:t>Чехов использует форму «рассказ в рассказе»: учитель Буркин и ветеринарный врач Иван Иванович Чимша-Гималайский встретились на охоте, и каждый рассказывает свою историю</a:t>
            </a:r>
            <a:r>
              <a:rPr lang="ru-RU" sz="2800" b="1">
                <a:solidFill>
                  <a:srgbClr val="C00000"/>
                </a:solidFill>
                <a:latin typeface="Calibri" pitchFamily="34" charset="0"/>
              </a:rPr>
              <a:t>, причем Иван Иванович рассказывает о своем брате, когда охотники нашли убежище от дождя у помещика Алехина, и тот тоже рассказывает свою историю. </a:t>
            </a:r>
            <a:r>
              <a:rPr lang="ru-RU" sz="2800" b="1" u="sng">
                <a:solidFill>
                  <a:srgbClr val="C00000"/>
                </a:solidFill>
                <a:latin typeface="Calibri" pitchFamily="34" charset="0"/>
              </a:rPr>
              <a:t>Все рассказы связаны темой «футлярной жизни». </a:t>
            </a:r>
          </a:p>
        </p:txBody>
      </p:sp>
      <p:pic>
        <p:nvPicPr>
          <p:cNvPr id="6147" name="Picture 1"/>
          <p:cNvPicPr>
            <a:picLocks noChangeAspect="1" noChangeArrowheads="1"/>
          </p:cNvPicPr>
          <p:nvPr/>
        </p:nvPicPr>
        <p:blipFill>
          <a:blip r:embed="rId2" cstate="print"/>
          <a:srcRect/>
          <a:stretch>
            <a:fillRect/>
          </a:stretch>
        </p:blipFill>
        <p:spPr bwMode="auto">
          <a:xfrm>
            <a:off x="1071563" y="4000500"/>
            <a:ext cx="1944687" cy="2357438"/>
          </a:xfrm>
          <a:prstGeom prst="rect">
            <a:avLst/>
          </a:prstGeom>
          <a:noFill/>
          <a:ln w="9525">
            <a:noFill/>
            <a:miter lim="800000"/>
            <a:headEnd/>
            <a:tailEnd/>
          </a:ln>
        </p:spPr>
      </p:pic>
      <p:pic>
        <p:nvPicPr>
          <p:cNvPr id="6148" name="Picture 2"/>
          <p:cNvPicPr>
            <a:picLocks noChangeAspect="1" noChangeArrowheads="1"/>
          </p:cNvPicPr>
          <p:nvPr/>
        </p:nvPicPr>
        <p:blipFill>
          <a:blip r:embed="rId3" cstate="print"/>
          <a:srcRect/>
          <a:stretch>
            <a:fillRect/>
          </a:stretch>
        </p:blipFill>
        <p:spPr bwMode="auto">
          <a:xfrm>
            <a:off x="3429000" y="4000500"/>
            <a:ext cx="1701800" cy="2571750"/>
          </a:xfrm>
          <a:prstGeom prst="rect">
            <a:avLst/>
          </a:prstGeom>
          <a:noFill/>
          <a:ln w="9525">
            <a:noFill/>
            <a:miter lim="800000"/>
            <a:headEnd/>
            <a:tailEnd/>
          </a:ln>
        </p:spPr>
      </p:pic>
      <p:pic>
        <p:nvPicPr>
          <p:cNvPr id="6149" name="Picture 3"/>
          <p:cNvPicPr>
            <a:picLocks noChangeAspect="1" noChangeArrowheads="1"/>
          </p:cNvPicPr>
          <p:nvPr/>
        </p:nvPicPr>
        <p:blipFill>
          <a:blip r:embed="rId4" cstate="print"/>
          <a:srcRect/>
          <a:stretch>
            <a:fillRect/>
          </a:stretch>
        </p:blipFill>
        <p:spPr bwMode="auto">
          <a:xfrm>
            <a:off x="5715000" y="3929063"/>
            <a:ext cx="1762125" cy="26431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1"/>
          <p:cNvSpPr>
            <a:spLocks noChangeArrowheads="1"/>
          </p:cNvSpPr>
          <p:nvPr/>
        </p:nvSpPr>
        <p:spPr bwMode="auto">
          <a:xfrm>
            <a:off x="214313" y="0"/>
            <a:ext cx="6715125" cy="4894263"/>
          </a:xfrm>
          <a:prstGeom prst="rect">
            <a:avLst/>
          </a:prstGeom>
          <a:noFill/>
          <a:ln w="9525">
            <a:noFill/>
            <a:miter lim="800000"/>
            <a:headEnd/>
            <a:tailEnd/>
          </a:ln>
        </p:spPr>
        <p:txBody>
          <a:bodyPr>
            <a:spAutoFit/>
          </a:bodyPr>
          <a:lstStyle/>
          <a:p>
            <a:r>
              <a:rPr lang="ru-RU" sz="2400" b="1" i="1">
                <a:solidFill>
                  <a:srgbClr val="C00000"/>
                </a:solidFill>
                <a:latin typeface="Calibri" pitchFamily="34" charset="0"/>
              </a:rPr>
              <a:t>Охота объединяет людей, делает их «своими». Можно рассказать о личном, о сокровенном. </a:t>
            </a:r>
          </a:p>
          <a:p>
            <a:r>
              <a:rPr lang="ru-RU" sz="2400" b="1" i="1">
                <a:solidFill>
                  <a:srgbClr val="C00000"/>
                </a:solidFill>
                <a:latin typeface="Calibri" pitchFamily="34" charset="0"/>
              </a:rPr>
              <a:t> </a:t>
            </a:r>
          </a:p>
          <a:p>
            <a:r>
              <a:rPr lang="ru-RU" sz="2400" b="1" i="1">
                <a:solidFill>
                  <a:srgbClr val="C00000"/>
                </a:solidFill>
                <a:latin typeface="Calibri" pitchFamily="34" charset="0"/>
              </a:rPr>
              <a:t>Но ведь Беликов, прямо названный в рассказе человеком в футляре, не был близким другом Буркина, они просто товарищи по работе. </a:t>
            </a:r>
          </a:p>
          <a:p>
            <a:endParaRPr lang="ru-RU" sz="2400" b="1" i="1">
              <a:solidFill>
                <a:srgbClr val="C00000"/>
              </a:solidFill>
              <a:latin typeface="Calibri" pitchFamily="34" charset="0"/>
            </a:endParaRPr>
          </a:p>
          <a:p>
            <a:r>
              <a:rPr lang="ru-RU" sz="2400" b="1" i="1">
                <a:solidFill>
                  <a:srgbClr val="C00000"/>
                </a:solidFill>
                <a:latin typeface="Calibri" pitchFamily="34" charset="0"/>
              </a:rPr>
              <a:t>Что же такое лично значимое волнует рассказчика в истории человека в футляре? </a:t>
            </a:r>
          </a:p>
          <a:p>
            <a:endParaRPr lang="ru-RU" sz="2400" b="1" i="1">
              <a:solidFill>
                <a:srgbClr val="C00000"/>
              </a:solidFill>
              <a:latin typeface="Calibri" pitchFamily="34" charset="0"/>
            </a:endParaRPr>
          </a:p>
          <a:p>
            <a:r>
              <a:rPr lang="ru-RU" sz="2400" b="1" i="1">
                <a:solidFill>
                  <a:srgbClr val="C00000"/>
                </a:solidFill>
                <a:latin typeface="Calibri" pitchFamily="34" charset="0"/>
              </a:rPr>
              <a:t> Что имеет в виду автор, говоря о футляре, которым старался окружить себя Беликов? </a:t>
            </a:r>
          </a:p>
        </p:txBody>
      </p:sp>
      <p:pic>
        <p:nvPicPr>
          <p:cNvPr id="6145" name="Picture 1"/>
          <p:cNvPicPr>
            <a:picLocks noChangeAspect="1" noChangeArrowheads="1"/>
          </p:cNvPicPr>
          <p:nvPr/>
        </p:nvPicPr>
        <p:blipFill>
          <a:blip r:embed="rId2" cstate="email"/>
          <a:srcRect/>
          <a:stretch>
            <a:fillRect/>
          </a:stretch>
        </p:blipFill>
        <p:spPr bwMode="auto">
          <a:xfrm>
            <a:off x="6572264" y="3643314"/>
            <a:ext cx="2373815" cy="2976570"/>
          </a:xfrm>
          <a:prstGeom prst="rect">
            <a:avLst/>
          </a:prstGeom>
          <a:ln>
            <a:noFill/>
          </a:ln>
          <a:effectLst>
            <a:softEdge rad="112500"/>
          </a:effectLst>
        </p:spPr>
      </p:pic>
      <p:pic>
        <p:nvPicPr>
          <p:cNvPr id="6146" name="Picture 2"/>
          <p:cNvPicPr>
            <a:picLocks noChangeAspect="1" noChangeArrowheads="1"/>
          </p:cNvPicPr>
          <p:nvPr/>
        </p:nvPicPr>
        <p:blipFill>
          <a:blip r:embed="rId3" cstate="email"/>
          <a:srcRect/>
          <a:stretch>
            <a:fillRect/>
          </a:stretch>
        </p:blipFill>
        <p:spPr bwMode="auto">
          <a:xfrm>
            <a:off x="6786578" y="428604"/>
            <a:ext cx="2178396" cy="2833686"/>
          </a:xfrm>
          <a:prstGeom prst="rect">
            <a:avLst/>
          </a:prstGeom>
          <a:ln>
            <a:noFill/>
          </a:ln>
          <a:effectLst>
            <a:softEdge rad="112500"/>
          </a:effectLst>
        </p:spPr>
      </p:pic>
      <p:pic>
        <p:nvPicPr>
          <p:cNvPr id="6147" name="Picture 3"/>
          <p:cNvPicPr>
            <a:picLocks noChangeAspect="1" noChangeArrowheads="1"/>
          </p:cNvPicPr>
          <p:nvPr/>
        </p:nvPicPr>
        <p:blipFill>
          <a:blip r:embed="rId4" cstate="email"/>
          <a:srcRect/>
          <a:stretch>
            <a:fillRect/>
          </a:stretch>
        </p:blipFill>
        <p:spPr bwMode="auto">
          <a:xfrm>
            <a:off x="3643306" y="4786322"/>
            <a:ext cx="2452678" cy="1839509"/>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1"/>
          <p:cNvSpPr>
            <a:spLocks noChangeArrowheads="1"/>
          </p:cNvSpPr>
          <p:nvPr/>
        </p:nvSpPr>
        <p:spPr bwMode="auto">
          <a:xfrm>
            <a:off x="0" y="301625"/>
            <a:ext cx="5500688" cy="6556375"/>
          </a:xfrm>
          <a:prstGeom prst="rect">
            <a:avLst/>
          </a:prstGeom>
          <a:noFill/>
          <a:ln w="9525">
            <a:noFill/>
            <a:miter lim="800000"/>
            <a:headEnd/>
            <a:tailEnd/>
          </a:ln>
        </p:spPr>
        <p:txBody>
          <a:bodyPr>
            <a:spAutoFit/>
          </a:bodyPr>
          <a:lstStyle/>
          <a:p>
            <a:r>
              <a:rPr lang="ru-RU" sz="2000" b="1" i="1">
                <a:solidFill>
                  <a:srgbClr val="C00000"/>
                </a:solidFill>
                <a:latin typeface="Calibri" pitchFamily="34" charset="0"/>
              </a:rPr>
              <a:t> Зонтик и часы в чехле, перочинный ножик в чехольчике; поднятый воротник, темные очки, калоши, ночью укрывался с головой одеялом, спальня была маленькая, похожая на ящик, садясь в экипаж извозчика, приказывал поднимать верх коляски, да и греческий язык, который преподавал Беликов, тоже был футляром, позволяющим спрятаться от современной жизни, признавал только запрещающие циркуляры, жизнь должна была существовать в определенных рамках.</a:t>
            </a:r>
          </a:p>
          <a:p>
            <a:endParaRPr lang="ru-RU" sz="2000" b="1" i="1">
              <a:solidFill>
                <a:srgbClr val="C00000"/>
              </a:solidFill>
              <a:latin typeface="Calibri" pitchFamily="34" charset="0"/>
            </a:endParaRPr>
          </a:p>
          <a:p>
            <a:r>
              <a:rPr lang="ru-RU" sz="2000" b="1" i="1">
                <a:solidFill>
                  <a:srgbClr val="C00000"/>
                </a:solidFill>
                <a:latin typeface="Calibri" pitchFamily="34" charset="0"/>
              </a:rPr>
              <a:t>Незаметно границы футляра исчезают, и становится ясно, что </a:t>
            </a:r>
            <a:r>
              <a:rPr lang="ru-RU" sz="2000" b="1" i="1" u="sng">
                <a:solidFill>
                  <a:srgbClr val="C00000"/>
                </a:solidFill>
                <a:latin typeface="Calibri" pitchFamily="34" charset="0"/>
              </a:rPr>
              <a:t>футляр – это не столько внешняя оболочка, сколько жизненная позиция. Смысл ее выражен фразой: «Как бы чего не вышло!» </a:t>
            </a:r>
          </a:p>
          <a:p>
            <a:r>
              <a:rPr lang="ru-RU" sz="2000" b="1" i="1">
                <a:solidFill>
                  <a:srgbClr val="C00000"/>
                </a:solidFill>
                <a:latin typeface="Calibri" pitchFamily="34" charset="0"/>
              </a:rPr>
              <a:t> </a:t>
            </a:r>
          </a:p>
          <a:p>
            <a:r>
              <a:rPr lang="ru-RU" sz="2000" b="1" i="1">
                <a:solidFill>
                  <a:srgbClr val="C00000"/>
                </a:solidFill>
                <a:latin typeface="Calibri" pitchFamily="34" charset="0"/>
              </a:rPr>
              <a:t>Но только ли к Беликову относится название рассказа? </a:t>
            </a:r>
          </a:p>
        </p:txBody>
      </p:sp>
      <p:pic>
        <p:nvPicPr>
          <p:cNvPr id="5121" name="Picture 1"/>
          <p:cNvPicPr>
            <a:picLocks noChangeAspect="1" noChangeArrowheads="1"/>
          </p:cNvPicPr>
          <p:nvPr/>
        </p:nvPicPr>
        <p:blipFill>
          <a:blip r:embed="rId2" cstate="email"/>
          <a:srcRect/>
          <a:stretch>
            <a:fillRect/>
          </a:stretch>
        </p:blipFill>
        <p:spPr bwMode="auto">
          <a:xfrm>
            <a:off x="5500694" y="1142984"/>
            <a:ext cx="3035859" cy="4976818"/>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1"/>
          <p:cNvSpPr>
            <a:spLocks noChangeArrowheads="1"/>
          </p:cNvSpPr>
          <p:nvPr/>
        </p:nvSpPr>
        <p:spPr bwMode="auto">
          <a:xfrm>
            <a:off x="500063" y="428625"/>
            <a:ext cx="8358187" cy="2862263"/>
          </a:xfrm>
          <a:prstGeom prst="rect">
            <a:avLst/>
          </a:prstGeom>
          <a:noFill/>
          <a:ln w="9525">
            <a:noFill/>
            <a:miter lim="800000"/>
            <a:headEnd/>
            <a:tailEnd/>
          </a:ln>
        </p:spPr>
        <p:txBody>
          <a:bodyPr>
            <a:spAutoFit/>
          </a:bodyPr>
          <a:lstStyle/>
          <a:p>
            <a:r>
              <a:rPr lang="ru-RU" sz="2000" b="1" i="1" u="sng">
                <a:solidFill>
                  <a:srgbClr val="C00000"/>
                </a:solidFill>
                <a:latin typeface="Calibri" pitchFamily="34" charset="0"/>
              </a:rPr>
              <a:t>В названии рассказа на первом месте стоит слово «человек». </a:t>
            </a:r>
          </a:p>
          <a:p>
            <a:endParaRPr lang="ru-RU" sz="2000" b="1" i="1">
              <a:solidFill>
                <a:srgbClr val="C00000"/>
              </a:solidFill>
              <a:latin typeface="Calibri" pitchFamily="34" charset="0"/>
            </a:endParaRPr>
          </a:p>
          <a:p>
            <a:r>
              <a:rPr lang="ru-RU" sz="2000" b="1" i="1">
                <a:solidFill>
                  <a:srgbClr val="C00000"/>
                </a:solidFill>
                <a:latin typeface="Calibri" pitchFamily="34" charset="0"/>
              </a:rPr>
              <a:t>Есть ли что-то человеческое в Беликове? </a:t>
            </a:r>
          </a:p>
          <a:p>
            <a:endParaRPr lang="ru-RU" sz="2000" b="1" i="1">
              <a:solidFill>
                <a:srgbClr val="C00000"/>
              </a:solidFill>
              <a:latin typeface="Calibri" pitchFamily="34" charset="0"/>
            </a:endParaRPr>
          </a:p>
          <a:p>
            <a:r>
              <a:rPr lang="ru-RU" sz="2000" b="1" i="1">
                <a:solidFill>
                  <a:srgbClr val="C00000"/>
                </a:solidFill>
                <a:latin typeface="Calibri" pitchFamily="34" charset="0"/>
              </a:rPr>
              <a:t>Вспомним историю с его женитьбой.  Что он чувствовал, когда распространили карикатуру на него? </a:t>
            </a:r>
          </a:p>
          <a:p>
            <a:endParaRPr lang="ru-RU" sz="2000" b="1" i="1">
              <a:solidFill>
                <a:srgbClr val="C00000"/>
              </a:solidFill>
              <a:latin typeface="Calibri" pitchFamily="34" charset="0"/>
            </a:endParaRPr>
          </a:p>
          <a:p>
            <a:r>
              <a:rPr lang="ru-RU" sz="2000" b="1" i="1">
                <a:solidFill>
                  <a:srgbClr val="C00000"/>
                </a:solidFill>
                <a:latin typeface="Calibri" pitchFamily="34" charset="0"/>
              </a:rPr>
              <a:t> «Какие есть нехорошие, злые люди! – проговорил он, и губы у него задрожали». </a:t>
            </a:r>
          </a:p>
        </p:txBody>
      </p:sp>
      <p:pic>
        <p:nvPicPr>
          <p:cNvPr id="4097" name="Picture 1"/>
          <p:cNvPicPr>
            <a:picLocks noChangeAspect="1" noChangeArrowheads="1"/>
          </p:cNvPicPr>
          <p:nvPr/>
        </p:nvPicPr>
        <p:blipFill>
          <a:blip r:embed="rId2" cstate="email"/>
          <a:srcRect/>
          <a:stretch>
            <a:fillRect/>
          </a:stretch>
        </p:blipFill>
        <p:spPr bwMode="auto">
          <a:xfrm>
            <a:off x="428596" y="3571876"/>
            <a:ext cx="4857784" cy="2739250"/>
          </a:xfrm>
          <a:prstGeom prst="rect">
            <a:avLst/>
          </a:prstGeom>
          <a:ln>
            <a:noFill/>
          </a:ln>
          <a:effectLst>
            <a:softEdge rad="112500"/>
          </a:effectLst>
        </p:spPr>
      </p:pic>
      <p:pic>
        <p:nvPicPr>
          <p:cNvPr id="4098" name="Picture 2"/>
          <p:cNvPicPr>
            <a:picLocks noChangeAspect="1" noChangeArrowheads="1"/>
          </p:cNvPicPr>
          <p:nvPr/>
        </p:nvPicPr>
        <p:blipFill>
          <a:blip r:embed="rId3" cstate="email"/>
          <a:srcRect/>
          <a:stretch>
            <a:fillRect/>
          </a:stretch>
        </p:blipFill>
        <p:spPr bwMode="auto">
          <a:xfrm>
            <a:off x="5429256" y="3357562"/>
            <a:ext cx="3330251" cy="3019428"/>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285750" y="336550"/>
            <a:ext cx="8572500" cy="6370638"/>
          </a:xfrm>
          <a:prstGeom prst="rect">
            <a:avLst/>
          </a:prstGeom>
          <a:noFill/>
          <a:ln w="9525">
            <a:noFill/>
            <a:miter lim="800000"/>
            <a:headEnd/>
            <a:tailEnd/>
          </a:ln>
        </p:spPr>
        <p:txBody>
          <a:bodyPr>
            <a:spAutoFit/>
          </a:bodyPr>
          <a:lstStyle/>
          <a:p>
            <a:r>
              <a:rPr lang="ru-RU" sz="2400" b="1" i="1">
                <a:solidFill>
                  <a:srgbClr val="C00000"/>
                </a:solidFill>
                <a:latin typeface="Calibri" pitchFamily="34" charset="0"/>
              </a:rPr>
              <a:t> Значит, там, </a:t>
            </a:r>
            <a:r>
              <a:rPr lang="ru-RU" sz="2400" b="1" i="1" u="sng">
                <a:solidFill>
                  <a:srgbClr val="C00000"/>
                </a:solidFill>
                <a:latin typeface="Calibri" pitchFamily="34" charset="0"/>
              </a:rPr>
              <a:t>в футляре Беликова, еще бьется человеческое сердце. </a:t>
            </a:r>
            <a:r>
              <a:rPr lang="ru-RU" sz="2400" b="1" i="1">
                <a:solidFill>
                  <a:srgbClr val="C00000"/>
                </a:solidFill>
                <a:latin typeface="Calibri" pitchFamily="34" charset="0"/>
              </a:rPr>
              <a:t>Это человеческое поведение сразу же получает ответный отклик – рассказчик говорит, что ему стало жалко Беликова. Но больше человеческое начало не даст о себе знать. Теперь понятна фраза рассказчика, о которой мы уже говорили: «Признаюсь, хоронить таких людей, как Беликов, большое удовольствие». Хоронили не человека, хоронили футляр. </a:t>
            </a:r>
          </a:p>
          <a:p>
            <a:r>
              <a:rPr lang="ru-RU" sz="2400" b="1" i="1">
                <a:solidFill>
                  <a:srgbClr val="C00000"/>
                </a:solidFill>
                <a:latin typeface="Calibri" pitchFamily="34" charset="0"/>
              </a:rPr>
              <a:t> Беликов умер, но что все еще тревожит, волнует рассказчика? </a:t>
            </a:r>
          </a:p>
          <a:p>
            <a:r>
              <a:rPr lang="ru-RU" sz="2400" b="1" i="1">
                <a:solidFill>
                  <a:srgbClr val="C00000"/>
                </a:solidFill>
                <a:latin typeface="Calibri" pitchFamily="34" charset="0"/>
              </a:rPr>
              <a:t>Вспомним, как выглядели присутствующие на похоронах. </a:t>
            </a:r>
          </a:p>
          <a:p>
            <a:r>
              <a:rPr lang="ru-RU" sz="2400" b="1" i="1">
                <a:solidFill>
                  <a:srgbClr val="C00000"/>
                </a:solidFill>
                <a:latin typeface="Calibri" pitchFamily="34" charset="0"/>
              </a:rPr>
              <a:t> Да, все в калошах и с зонтами. И не только внешние признаки футляра сохранились. </a:t>
            </a:r>
            <a:r>
              <a:rPr lang="ru-RU" sz="2400" b="1" i="1" u="sng">
                <a:solidFill>
                  <a:srgbClr val="C00000"/>
                </a:solidFill>
                <a:latin typeface="Calibri" pitchFamily="34" charset="0"/>
              </a:rPr>
              <a:t>Беликова нет, а жизнь осталась «футлярной» - «не запрещенная циркулярно, но и не разрешенная вполне». Вот Буркин и ощущает «футлярность» как общее состояние жизни. </a:t>
            </a:r>
            <a:r>
              <a:rPr lang="ru-RU" sz="2400" b="1" i="1">
                <a:solidFill>
                  <a:srgbClr val="C00000"/>
                </a:solidFill>
                <a:latin typeface="Calibri" pitchFamily="34" charset="0"/>
              </a:rPr>
              <a:t>Чем же опасна для самого человека «жизнь в футляре»? </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1294</Words>
  <Application>Microsoft Office PowerPoint</Application>
  <PresentationFormat>Экран (4:3)</PresentationFormat>
  <Paragraphs>81</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Calibri</vt:lpstr>
      <vt:lpstr>Times New Roman</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Сочинение-миниатюра.  Как не стать человеком в футляре?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Админ</cp:lastModifiedBy>
  <cp:revision>12</cp:revision>
  <dcterms:created xsi:type="dcterms:W3CDTF">2015-03-17T11:07:54Z</dcterms:created>
  <dcterms:modified xsi:type="dcterms:W3CDTF">2022-03-20T11:35:27Z</dcterms:modified>
</cp:coreProperties>
</file>