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0"/>
  </p:notesMasterIdLst>
  <p:sldIdLst>
    <p:sldId id="256" r:id="rId2"/>
    <p:sldId id="273" r:id="rId3"/>
    <p:sldId id="280" r:id="rId4"/>
    <p:sldId id="288" r:id="rId5"/>
    <p:sldId id="278" r:id="rId6"/>
    <p:sldId id="279" r:id="rId7"/>
    <p:sldId id="281" r:id="rId8"/>
    <p:sldId id="282" r:id="rId9"/>
    <p:sldId id="283" r:id="rId10"/>
    <p:sldId id="284" r:id="rId11"/>
    <p:sldId id="257" r:id="rId12"/>
    <p:sldId id="258" r:id="rId13"/>
    <p:sldId id="295" r:id="rId14"/>
    <p:sldId id="290" r:id="rId15"/>
    <p:sldId id="291" r:id="rId16"/>
    <p:sldId id="289" r:id="rId17"/>
    <p:sldId id="274" r:id="rId18"/>
    <p:sldId id="285" r:id="rId19"/>
    <p:sldId id="287" r:id="rId20"/>
    <p:sldId id="260" r:id="rId21"/>
    <p:sldId id="292" r:id="rId22"/>
    <p:sldId id="293" r:id="rId23"/>
    <p:sldId id="286" r:id="rId24"/>
    <p:sldId id="261" r:id="rId25"/>
    <p:sldId id="275" r:id="rId26"/>
    <p:sldId id="296" r:id="rId27"/>
    <p:sldId id="297" r:id="rId28"/>
    <p:sldId id="298" r:id="rId2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181E821C-BC66-4507-A2F6-C9AE0163540E}" type="datetimeFigureOut">
              <a:rPr lang="ru-RU"/>
              <a:pPr>
                <a:defRPr/>
              </a:pPr>
              <a:t>20.03.2022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CFF4C210-E514-40AF-9666-1D3A2DC8DE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47188E4-49F4-40C8-AF71-121CE5091D19}" type="slidenum">
              <a:rPr lang="ru-RU" smtClean="0"/>
              <a:pPr/>
              <a:t>3</a:t>
            </a:fld>
            <a:endParaRPr lang="ru-RU" smtClean="0"/>
          </a:p>
        </p:txBody>
      </p:sp>
      <p:sp>
        <p:nvSpPr>
          <p:cNvPr id="35843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F916975-ED10-4CCC-B6D7-831DF090028F}" type="slidenum">
              <a:rPr lang="ru-RU" smtClean="0"/>
              <a:pPr/>
              <a:t>4</a:t>
            </a:fld>
            <a:endParaRPr lang="ru-RU" smtClean="0"/>
          </a:p>
        </p:txBody>
      </p:sp>
      <p:sp>
        <p:nvSpPr>
          <p:cNvPr id="36867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F34A451-E75D-4BBE-8E29-65366A2BFC9F}" type="slidenum">
              <a:rPr lang="ru-RU" smtClean="0"/>
              <a:pPr/>
              <a:t>14</a:t>
            </a:fld>
            <a:endParaRPr lang="ru-RU" smtClean="0"/>
          </a:p>
        </p:txBody>
      </p:sp>
      <p:sp>
        <p:nvSpPr>
          <p:cNvPr id="37891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0001E52-21BC-4BC5-9E2D-4B3CF63E4CC2}" type="slidenum">
              <a:rPr lang="ru-RU" smtClean="0"/>
              <a:pPr/>
              <a:t>15</a:t>
            </a:fld>
            <a:endParaRPr lang="ru-RU" smtClean="0"/>
          </a:p>
        </p:txBody>
      </p:sp>
      <p:sp>
        <p:nvSpPr>
          <p:cNvPr id="38915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E7C0E89-225C-4A86-AB8C-4F2EE56028A0}" type="slidenum">
              <a:rPr lang="ru-RU" smtClean="0"/>
              <a:pPr/>
              <a:t>16</a:t>
            </a:fld>
            <a:endParaRPr lang="ru-RU" smtClean="0"/>
          </a:p>
        </p:txBody>
      </p:sp>
      <p:sp>
        <p:nvSpPr>
          <p:cNvPr id="39939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64F9979-85A0-4B47-BF9E-C7DD20E7DA34}" type="slidenum">
              <a:rPr lang="ru-RU" smtClean="0"/>
              <a:pPr/>
              <a:t>17</a:t>
            </a:fld>
            <a:endParaRPr lang="ru-RU" smtClean="0"/>
          </a:p>
        </p:txBody>
      </p:sp>
      <p:sp>
        <p:nvSpPr>
          <p:cNvPr id="40963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0FB232-9D02-4DCA-83AE-C95CFFBBCB42}" type="datetimeFigureOut">
              <a:rPr lang="ru-RU"/>
              <a:pPr>
                <a:defRPr/>
              </a:pPr>
              <a:t>20.03.2022</a:t>
            </a:fld>
            <a:endParaRPr lang="ru-RU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044A1-85AA-49EC-A6C1-F938D061AE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52F85-91CA-4648-A51F-0A6D8A0876A9}" type="datetimeFigureOut">
              <a:rPr lang="ru-RU"/>
              <a:pPr>
                <a:defRPr/>
              </a:pPr>
              <a:t>20.03.2022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0483A-5888-4362-8008-1D99567A6F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FC8C44-D932-4237-B131-107C36484632}" type="datetimeFigureOut">
              <a:rPr lang="ru-RU"/>
              <a:pPr>
                <a:defRPr/>
              </a:pPr>
              <a:t>20.03.2022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693222-4F5C-4F1E-B636-5A366D0BAD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69FE59-9B59-4473-8783-46446DA08C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0F75CB-EE10-4BD1-ABCD-F24860A54641}" type="datetimeFigureOut">
              <a:rPr lang="ru-RU"/>
              <a:pPr>
                <a:defRPr/>
              </a:pPr>
              <a:t>20.03.2022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B0E72F-A90A-4ADC-AD37-2E2724F3D5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17CD9-A628-4FCE-BC43-BE84F8B2C788}" type="datetimeFigureOut">
              <a:rPr lang="ru-RU"/>
              <a:pPr>
                <a:defRPr/>
              </a:pPr>
              <a:t>20.03.2022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4DECB-A8BE-4E5C-9530-8150B7A849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2EBD1C-AD59-44AB-B300-CA7C0E5F1819}" type="datetimeFigureOut">
              <a:rPr lang="ru-RU"/>
              <a:pPr>
                <a:defRPr/>
              </a:pPr>
              <a:t>20.03.2022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304966-21F0-4824-B608-D381309E9E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9E56B3-8555-4F06-ACB8-C58C345397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973D11-77A4-486A-9D9F-A58D0320B4A4}" type="datetimeFigureOut">
              <a:rPr lang="ru-RU"/>
              <a:pPr>
                <a:defRPr/>
              </a:pPr>
              <a:t>20.03.2022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81D0FE-9BEA-42DF-8A84-EBCA6887ABCD}" type="datetimeFigureOut">
              <a:rPr lang="ru-RU"/>
              <a:pPr>
                <a:defRPr/>
              </a:pPr>
              <a:t>20.03.2022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C322B6-DBE7-498C-8A14-9D0B12594B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443E6-7C4D-4BDF-86B3-E3A2A256961C}" type="datetimeFigureOut">
              <a:rPr lang="ru-RU"/>
              <a:pPr>
                <a:defRPr/>
              </a:pPr>
              <a:t>20.03.2022</a:t>
            </a:fld>
            <a:endParaRPr lang="ru-RU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0532DC-F409-4226-8F59-DCD0A88C3D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ADC833-2DE8-492B-A4B9-7D9DE5A28FE6}" type="datetimeFigureOut">
              <a:rPr lang="ru-RU"/>
              <a:pPr>
                <a:defRPr/>
              </a:pPr>
              <a:t>20.03.2022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31B0F9-1CB9-49FE-9F8D-CC27526D08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E419CF-6151-4C9A-9E33-7D7FBD8C7088}" type="datetimeFigureOut">
              <a:rPr lang="ru-RU"/>
              <a:pPr>
                <a:defRPr/>
              </a:pPr>
              <a:t>20.03.2022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85E280-0B02-48CC-AA67-F8574E73B2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08549B8D-4FC6-4BD6-A852-EB3FB81693C8}" type="datetimeFigureOut">
              <a:rPr lang="ru-RU"/>
              <a:pPr>
                <a:defRPr/>
              </a:pPr>
              <a:t>20.03.2022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604E7EEE-8F92-496E-98A4-5D0D876530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49" r:id="rId2"/>
    <p:sldLayoutId id="2147483758" r:id="rId3"/>
    <p:sldLayoutId id="2147483750" r:id="rId4"/>
    <p:sldLayoutId id="2147483759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60" r:id="rId12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XIX_%D0%B2%D0%B5%D0%BA" TargetMode="External"/><Relationship Id="rId2" Type="http://schemas.openxmlformats.org/officeDocument/2006/relationships/hyperlink" Target="http://ru.wikipedia.org/wiki/1117_%D0%B3%D0%BE%D0%B4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500" y="1857375"/>
            <a:ext cx="8072438" cy="43576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4800" b="1" dirty="0">
                <a:solidFill>
                  <a:schemeClr val="tx1"/>
                </a:solidFill>
                <a:latin typeface="a_LatinoTitulBr" pitchFamily="18" charset="-52"/>
              </a:rPr>
              <a:t>ЗАРОЖДЕНИЕ И РАЗВИТИЕ ЖАНРОВ ДРЕВНЕРУССКОЙ ЛИТЕРАТУРЫ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357166"/>
            <a:ext cx="7772400" cy="1470025"/>
          </a:xfrm>
        </p:spPr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b="1" smtClean="0">
                <a:solidFill>
                  <a:schemeClr val="tx1"/>
                </a:solidFill>
                <a:latin typeface="a_LatinoTitulBr" pitchFamily="18" charset="-52"/>
              </a:rPr>
              <a:t>Тема:</a:t>
            </a:r>
            <a:endParaRPr lang="ru-RU" b="1">
              <a:solidFill>
                <a:schemeClr val="tx1"/>
              </a:solidFill>
              <a:latin typeface="a_LatinoTitulBr" pitchFamily="18" charset="-5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Рисунок4"/>
          <p:cNvPicPr>
            <a:picLocks noChangeAspect="1" noChangeArrowheads="1"/>
          </p:cNvPicPr>
          <p:nvPr/>
        </p:nvPicPr>
        <p:blipFill>
          <a:blip r:embed="rId2" cstate="print">
            <a:lum contrast="12000"/>
          </a:blip>
          <a:srcRect/>
          <a:stretch>
            <a:fillRect/>
          </a:stretch>
        </p:blipFill>
        <p:spPr bwMode="auto">
          <a:xfrm>
            <a:off x="214313" y="214313"/>
            <a:ext cx="2208212" cy="29448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32103" name="Rectangle 7"/>
          <p:cNvSpPr>
            <a:spLocks noChangeArrowheads="1"/>
          </p:cNvSpPr>
          <p:nvPr/>
        </p:nvSpPr>
        <p:spPr bwMode="auto">
          <a:xfrm>
            <a:off x="4679950" y="3357563"/>
            <a:ext cx="4464050" cy="3500437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ru-RU" sz="2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Появление многоэтажных зданий привело к увеличению высоты церквей и соборов.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От того периода до нас дошли соборы Киева Новгорода, Смоленска, Чернигова.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В отличие от сегодняшнего дня соборы были не </a:t>
            </a:r>
            <a:r>
              <a:rPr lang="ru-RU" sz="2000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белыми,а</a:t>
            </a:r>
            <a:r>
              <a:rPr lang="ru-RU" sz="2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красными, т.к. их не штукатурили. </a:t>
            </a:r>
          </a:p>
        </p:txBody>
      </p:sp>
      <p:pic>
        <p:nvPicPr>
          <p:cNvPr id="15364" name="Picture 7" descr="800px-Saint_Sophia_Cathedral_in_Novgorod"/>
          <p:cNvPicPr>
            <a:picLocks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85750" y="3857625"/>
            <a:ext cx="2419350" cy="2552700"/>
          </a:xfrm>
          <a:noFill/>
          <a:ln>
            <a:solidFill>
              <a:schemeClr val="tx1"/>
            </a:solidFill>
          </a:ln>
        </p:spPr>
      </p:pic>
      <p:pic>
        <p:nvPicPr>
          <p:cNvPr id="15365" name="Picture 7" descr="galary_18"/>
          <p:cNvPicPr>
            <a:picLocks noChangeAspect="1" noChangeArrowheads="1"/>
          </p:cNvPicPr>
          <p:nvPr>
            <p:ph sz="half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2571750" y="214313"/>
            <a:ext cx="2000250" cy="2816225"/>
          </a:xfrm>
          <a:noFill/>
          <a:ln>
            <a:solidFill>
              <a:schemeClr val="tx1"/>
            </a:solidFill>
          </a:ln>
        </p:spPr>
      </p:pic>
      <p:pic>
        <p:nvPicPr>
          <p:cNvPr id="15366" name="Picture 7" descr="1"/>
          <p:cNvPicPr>
            <a:picLocks noChangeAspect="1" noChangeArrowheads="1"/>
          </p:cNvPicPr>
          <p:nvPr>
            <p:ph sz="half" idx="4294967295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2786063" y="3714750"/>
            <a:ext cx="2035175" cy="2738438"/>
          </a:xfrm>
          <a:noFill/>
          <a:ln>
            <a:solidFill>
              <a:schemeClr val="tx1"/>
            </a:solidFill>
          </a:ln>
        </p:spPr>
      </p:pic>
      <p:pic>
        <p:nvPicPr>
          <p:cNvPr id="15367" name="Picture 7" descr="image001"/>
          <p:cNvPicPr>
            <a:picLocks noChangeAspect="1" noChangeArrowheads="1"/>
          </p:cNvPicPr>
          <p:nvPr>
            <p:ph sz="half" idx="4294967295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5143500" y="285750"/>
            <a:ext cx="3071813" cy="2882900"/>
          </a:xfr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28596" y="274638"/>
            <a:ext cx="8258204" cy="2654296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>
                <a:solidFill>
                  <a:schemeClr val="tx1"/>
                </a:solidFill>
                <a:latin typeface="a_LatinoTitulBr" pitchFamily="18" charset="-52"/>
              </a:rPr>
              <a:t>Литература пришла на </a:t>
            </a:r>
            <a:r>
              <a:rPr lang="ru-RU" b="1" smtClean="0">
                <a:solidFill>
                  <a:schemeClr val="tx1"/>
                </a:solidFill>
                <a:latin typeface="a_LatinoTitulBr" pitchFamily="18" charset="-52"/>
              </a:rPr>
              <a:t>Русь из Византии </a:t>
            </a:r>
            <a:r>
              <a:rPr lang="ru-RU" b="1">
                <a:solidFill>
                  <a:schemeClr val="tx1"/>
                </a:solidFill>
                <a:latin typeface="a_LatinoTitulBr" pitchFamily="18" charset="-52"/>
              </a:rPr>
              <a:t>вместе с христианством – в 10 веке. </a:t>
            </a:r>
          </a:p>
        </p:txBody>
      </p:sp>
      <p:pic>
        <p:nvPicPr>
          <p:cNvPr id="8195" name="Picture 2" descr="abbey-righ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50" y="2071688"/>
            <a:ext cx="5751513" cy="457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928670"/>
            <a:ext cx="8401080" cy="5154626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>
                <a:solidFill>
                  <a:schemeClr val="tx1"/>
                </a:solidFill>
                <a:latin typeface="a_LatinoTitulBr" pitchFamily="18" charset="-52"/>
              </a:rPr>
              <a:t>Вместе с ним пришла на Русь кирилловская азбука, старославянский язык и книжная культура. </a:t>
            </a:r>
            <a:r>
              <a:rPr lang="ru-RU" b="1" smtClean="0">
                <a:solidFill>
                  <a:schemeClr val="tx1"/>
                </a:solidFill>
                <a:latin typeface="a_LatinoTitulBr" pitchFamily="18" charset="-52"/>
              </a:rPr>
              <a:t>Церковная византийская литература была переведена на старославянский язык и стала первой для древнерусских читателей. </a:t>
            </a:r>
            <a:endParaRPr lang="ru-RU" b="1">
              <a:solidFill>
                <a:schemeClr val="tx1"/>
              </a:solidFill>
              <a:latin typeface="a_LatinoTitulBr" pitchFamily="18" charset="-5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1571612"/>
            <a:ext cx="8229600" cy="12192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3200" b="1" i="1" smtClean="0">
                <a:solidFill>
                  <a:schemeClr val="tx1"/>
                </a:solidFill>
              </a:rPr>
              <a:t>В те незапамятные времена первенствовало на Руси слово. Сильна была вера в то, что книга чудесным образом воздействует на человека. Общаясь с книгой, древнерусский человек верил в то, что общается с Богом.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636838"/>
            <a:ext cx="8229600" cy="3494087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ru-RU" smtClean="0"/>
          </a:p>
          <a:p>
            <a:pPr eaLnBrk="1" hangingPunct="1">
              <a:buFont typeface="Wingdings" pitchFamily="2" charset="2"/>
              <a:buNone/>
            </a:pPr>
            <a:r>
              <a:rPr lang="ru-RU" sz="2800" i="1" smtClean="0"/>
              <a:t>Слово учило нравственности и красоте.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800" i="1" smtClean="0"/>
              <a:t>Книги учили, наставляли, рассказывали, оберегали…</a:t>
            </a:r>
          </a:p>
          <a:p>
            <a:pPr eaLnBrk="1" hangingPunct="1"/>
            <a:endParaRPr lang="ru-RU" smtClean="0"/>
          </a:p>
        </p:txBody>
      </p:sp>
      <p:pic>
        <p:nvPicPr>
          <p:cNvPr id="18436" name="Picture 5" descr="C:\Users\Дом\Desktop\300px-BH_Selestat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263" y="4221163"/>
            <a:ext cx="3311525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0"/>
            <a:ext cx="8229600" cy="1219200"/>
          </a:xfrm>
        </p:spPr>
        <p:txBody>
          <a:bodyPr/>
          <a:lstStyle/>
          <a:p>
            <a:pPr eaLnBrk="1" hangingPunct="1">
              <a:defRPr/>
            </a:pPr>
            <a:r>
              <a:rPr lang="ru-RU" sz="4800" b="1" smtClean="0"/>
              <a:t>ГЛАГОЛИЦА</a:t>
            </a:r>
          </a:p>
        </p:txBody>
      </p:sp>
      <p:pic>
        <p:nvPicPr>
          <p:cNvPr id="19459" name="Picture 5" descr="gla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" y="1571625"/>
            <a:ext cx="3484563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7" descr="ki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1571625"/>
            <a:ext cx="3571875" cy="444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429124" y="0"/>
            <a:ext cx="4319590" cy="1219200"/>
          </a:xfrm>
          <a:prstGeom prst="rect">
            <a:avLst/>
          </a:prstGeom>
          <a:ln w="6350" cap="rnd">
            <a:noFill/>
          </a:ln>
        </p:spPr>
        <p:txBody>
          <a:bodyPr anchor="b">
            <a:normAutofit/>
          </a:bodyPr>
          <a:lstStyle/>
          <a:p>
            <a:pPr>
              <a:defRPr/>
            </a:pPr>
            <a:r>
              <a:rPr lang="ru-RU" sz="4800" b="1" spc="-10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КИРИЛЛИЦА</a:t>
            </a:r>
            <a:endParaRPr lang="ru-RU" sz="4800" b="1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800" b="1" smtClean="0"/>
              <a:t>КИРИЛЛИЦА</a:t>
            </a:r>
          </a:p>
        </p:txBody>
      </p:sp>
      <p:pic>
        <p:nvPicPr>
          <p:cNvPr id="20483" name="Picture 7" descr="ki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413" y="1341438"/>
            <a:ext cx="4105275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88913"/>
            <a:ext cx="8348663" cy="731837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smtClean="0"/>
              <a:t>Письменность и грамотность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0" y="1052513"/>
            <a:ext cx="30257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4608513" y="1643063"/>
            <a:ext cx="4535487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400" b="1" dirty="0">
                <a:solidFill>
                  <a:srgbClr val="DFDF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«Поклон от Марины сыну моему Григорию. Купи ми </a:t>
            </a:r>
            <a:r>
              <a:rPr lang="ru-RU" sz="2400" b="1" dirty="0" err="1">
                <a:solidFill>
                  <a:srgbClr val="DFDF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зендянцу</a:t>
            </a:r>
            <a:r>
              <a:rPr lang="ru-RU" sz="2400" b="1" dirty="0">
                <a:solidFill>
                  <a:srgbClr val="DFDF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добру. А куны яз дала </a:t>
            </a:r>
            <a:r>
              <a:rPr lang="ru-RU" sz="2400" b="1" dirty="0" err="1">
                <a:solidFill>
                  <a:srgbClr val="DFDF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Давыду</a:t>
            </a:r>
            <a:r>
              <a:rPr lang="ru-RU" sz="2400" b="1" dirty="0">
                <a:solidFill>
                  <a:srgbClr val="DFDF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r>
              <a:rPr lang="ru-RU" sz="2400" b="1" dirty="0" err="1">
                <a:solidFill>
                  <a:srgbClr val="DFDF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Прибыше</a:t>
            </a:r>
            <a:r>
              <a:rPr lang="ru-RU" sz="2400" b="1" dirty="0">
                <a:solidFill>
                  <a:srgbClr val="DFDF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. И ты, чадо, </a:t>
            </a:r>
            <a:r>
              <a:rPr lang="ru-RU" sz="2400" b="1" dirty="0" err="1">
                <a:solidFill>
                  <a:srgbClr val="DFDF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издей</a:t>
            </a:r>
            <a:r>
              <a:rPr lang="ru-RU" sz="2400" b="1" dirty="0">
                <a:solidFill>
                  <a:srgbClr val="DFDF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при себе да привези селю</a:t>
            </a:r>
            <a:r>
              <a:rPr lang="ru-RU" dirty="0">
                <a:solidFill>
                  <a:srgbClr val="DFDF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.»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0" y="3214688"/>
            <a:ext cx="4248150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400" b="1" dirty="0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«Поклон к Юрию и к Максиму от всех крестьян. Что ты дал нам за ключника! Он за нас не стоит, нас продает и мы им ограблены…Из-за него погибаем…Дай нам смирного человека. А в том тебе челом бьем.»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4643438" y="3929063"/>
            <a:ext cx="4067175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400" b="1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«Поклон от Якова куму и другу </a:t>
            </a:r>
            <a:r>
              <a:rPr lang="ru-RU" sz="2400" b="1" dirty="0" err="1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Максиму.Купи</a:t>
            </a:r>
            <a:r>
              <a:rPr lang="ru-RU" sz="2400" b="1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мне, </a:t>
            </a:r>
            <a:r>
              <a:rPr lang="ru-RU" sz="2400" b="1" dirty="0" err="1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кланяюсь,овса</a:t>
            </a:r>
            <a:r>
              <a:rPr lang="ru-RU" sz="2400" b="1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у Андрея, если он </a:t>
            </a:r>
            <a:r>
              <a:rPr lang="ru-RU" sz="2400" b="1" dirty="0" err="1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продаст.Возьми</a:t>
            </a:r>
            <a:r>
              <a:rPr lang="ru-RU" sz="2400" b="1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у него грамоту да пришли мне хорошего чтения…»</a:t>
            </a:r>
          </a:p>
        </p:txBody>
      </p:sp>
      <p:pic>
        <p:nvPicPr>
          <p:cNvPr id="21511" name="Picture 7" descr="pictu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857250"/>
            <a:ext cx="3432175" cy="230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1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  <p:bldP spid="7173" grpId="0"/>
      <p:bldP spid="7174" grpId="0"/>
      <p:bldP spid="717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5100" b="1" i="1">
                <a:solidFill>
                  <a:schemeClr val="accent5">
                    <a:lumMod val="60000"/>
                    <a:lumOff val="40000"/>
                  </a:schemeClr>
                </a:solidFill>
              </a:rPr>
              <a:t>Летописец- монах </a:t>
            </a:r>
            <a:r>
              <a:rPr lang="ru-RU" sz="4600" b="1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4600" b="1"/>
              <a:t>Пимен</a:t>
            </a:r>
            <a:r>
              <a:rPr lang="ru-RU" sz="4600"/>
              <a:t> </a:t>
            </a:r>
          </a:p>
        </p:txBody>
      </p:sp>
      <p:sp>
        <p:nvSpPr>
          <p:cNvPr id="22531" name="Rectangle 0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610600" cy="45307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3600" smtClean="0"/>
              <a:t>«Исполнен долг, завещанный от Бога»</a:t>
            </a:r>
          </a:p>
        </p:txBody>
      </p:sp>
      <p:sp>
        <p:nvSpPr>
          <p:cNvPr id="22532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2533" name="Rectangle 6"/>
          <p:cNvSpPr>
            <a:spLocks noChangeArrowheads="1"/>
          </p:cNvSpPr>
          <p:nvPr/>
        </p:nvSpPr>
        <p:spPr bwMode="auto">
          <a:xfrm>
            <a:off x="5572125" y="2143125"/>
            <a:ext cx="3357563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i="1">
                <a:solidFill>
                  <a:schemeClr val="tx2"/>
                </a:solidFill>
              </a:rPr>
              <a:t>Пушкин А.С.</a:t>
            </a:r>
          </a:p>
          <a:p>
            <a:r>
              <a:rPr lang="ru-RU" sz="2800" i="1">
                <a:solidFill>
                  <a:schemeClr val="tx2"/>
                </a:solidFill>
              </a:rPr>
              <a:t> «Борис Годунов»</a:t>
            </a:r>
          </a:p>
        </p:txBody>
      </p:sp>
      <p:pic>
        <p:nvPicPr>
          <p:cNvPr id="40963" name="Picture 3" descr="C:\Documents and Settings\admin\Рабочий стол\Рисунок1.png"/>
          <p:cNvPicPr>
            <a:picLocks noChangeAspect="1" noChangeArrowheads="1"/>
          </p:cNvPicPr>
          <p:nvPr/>
        </p:nvPicPr>
        <p:blipFill>
          <a:blip r:embed="rId3" cstate="print"/>
          <a:srcRect l="8062" r="6484" b="36035"/>
          <a:stretch>
            <a:fillRect/>
          </a:stretch>
        </p:blipFill>
        <p:spPr bwMode="auto">
          <a:xfrm>
            <a:off x="571472" y="2714620"/>
            <a:ext cx="5143536" cy="3590770"/>
          </a:xfrm>
          <a:prstGeom prst="rect">
            <a:avLst/>
          </a:prstGeom>
          <a:ln>
            <a:solidFill>
              <a:srgbClr val="663300"/>
            </a:solidFill>
          </a:ln>
          <a:effectLst>
            <a:softEdge rad="112500"/>
          </a:effectLst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9" name="Picture 5" descr="Рисунок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765175"/>
            <a:ext cx="3735388" cy="498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4150" name="Text Box 6"/>
          <p:cNvSpPr txBox="1">
            <a:spLocks noChangeArrowheads="1"/>
          </p:cNvSpPr>
          <p:nvPr/>
        </p:nvSpPr>
        <p:spPr bwMode="auto">
          <a:xfrm>
            <a:off x="635000" y="6019800"/>
            <a:ext cx="2673350" cy="369888"/>
          </a:xfrm>
          <a:prstGeom prst="rect">
            <a:avLst/>
          </a:prstGeom>
          <a:noFill/>
          <a:ln w="762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kumimoji="1" lang="ru-RU" b="1" i="1"/>
              <a:t>Страница летописи.</a:t>
            </a:r>
          </a:p>
        </p:txBody>
      </p:sp>
      <p:sp>
        <p:nvSpPr>
          <p:cNvPr id="134151" name="Rectangle 7"/>
          <p:cNvSpPr>
            <a:spLocks noChangeArrowheads="1"/>
          </p:cNvSpPr>
          <p:nvPr/>
        </p:nvSpPr>
        <p:spPr bwMode="auto">
          <a:xfrm>
            <a:off x="4500563" y="620713"/>
            <a:ext cx="4495800" cy="6048375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ru-RU" sz="2800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ru-RU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В крупных городах велись свои летописи. Вражда между князьями приводила к тому, что в летописях </a:t>
            </a:r>
            <a:r>
              <a:rPr lang="ru-RU" sz="2800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иска-жались</a:t>
            </a:r>
            <a:r>
              <a:rPr lang="ru-RU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отдельные события. Летописцы от краткой формы изложения переходят к подробным, зачастую почасовым записям, пытаются дать им оценку.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4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4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4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4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4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4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4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4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4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4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4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4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50" grpId="0"/>
      <p:bldP spid="13415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6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52400"/>
            <a:ext cx="4929188" cy="6019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400" b="1" u="sng" smtClean="0"/>
              <a:t>По́весть временны́х</a:t>
            </a:r>
            <a:r>
              <a:rPr lang="ru-RU" sz="2400" b="1" smtClean="0"/>
              <a:t> лет</a:t>
            </a:r>
            <a:r>
              <a:rPr lang="ru-RU" sz="2400" smtClean="0"/>
              <a:t> наиболее ранний из дошедших до нас древнерусских летописных</a:t>
            </a:r>
            <a:r>
              <a:rPr lang="en-US" sz="2400" smtClean="0"/>
              <a:t> c</a:t>
            </a:r>
            <a:r>
              <a:rPr lang="ru-RU" sz="2400" smtClean="0"/>
              <a:t>водов начала </a:t>
            </a:r>
            <a:r>
              <a:rPr lang="en-US" sz="2400" smtClean="0"/>
              <a:t>XII </a:t>
            </a:r>
            <a:r>
              <a:rPr lang="ru-RU" sz="2400" smtClean="0"/>
              <a:t>века. Был составлен в Киеве. Охваченный период истории начинается с библейских времён в вводной части и заканчивается 1117</a:t>
            </a:r>
            <a:r>
              <a:rPr lang="ru-RU" sz="2400" smtClean="0">
                <a:hlinkClick r:id="rId2" tooltip="1117 год"/>
              </a:rPr>
              <a:t> </a:t>
            </a:r>
            <a:r>
              <a:rPr lang="ru-RU" sz="2400" smtClean="0"/>
              <a:t>годом. </a:t>
            </a:r>
          </a:p>
          <a:p>
            <a:pPr>
              <a:lnSpc>
                <a:spcPct val="80000"/>
              </a:lnSpc>
            </a:pPr>
            <a:r>
              <a:rPr lang="ru-RU" sz="2400" smtClean="0"/>
              <a:t>Автор летописи указан  как монах Нестор, живший в </a:t>
            </a:r>
            <a:r>
              <a:rPr lang="en-US" sz="2400" smtClean="0"/>
              <a:t>XII </a:t>
            </a:r>
            <a:r>
              <a:rPr lang="ru-RU" sz="2400" smtClean="0"/>
              <a:t>веке, монах Киево-Печерского монастыря. Исследователи </a:t>
            </a:r>
            <a:r>
              <a:rPr lang="en-US" sz="2400" smtClean="0"/>
              <a:t>XVIII</a:t>
            </a:r>
            <a:r>
              <a:rPr lang="ru-RU" sz="2400" smtClean="0"/>
              <a:t>—</a:t>
            </a:r>
            <a:r>
              <a:rPr lang="en-US" sz="2400" smtClean="0"/>
              <a:t>XIX</a:t>
            </a:r>
            <a:r>
              <a:rPr lang="ru-RU" sz="2400" smtClean="0">
                <a:hlinkClick r:id="rId3" tooltip="XIX век"/>
              </a:rPr>
              <a:t> </a:t>
            </a:r>
            <a:r>
              <a:rPr lang="ru-RU" sz="2400" smtClean="0"/>
              <a:t>веков считали Нестора первым русским летописцем, а «Повесть временных лет» — первой русской летописью.  </a:t>
            </a:r>
          </a:p>
        </p:txBody>
      </p:sp>
      <p:pic>
        <p:nvPicPr>
          <p:cNvPr id="24579" name="Picture 18" descr="b_d5459d4ed119f1476b99f1ab2ce87a09"/>
          <p:cNvPicPr>
            <a:picLocks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858000" y="0"/>
            <a:ext cx="2289175" cy="3505200"/>
          </a:xfrm>
          <a:noFill/>
        </p:spPr>
      </p:pic>
      <p:pic>
        <p:nvPicPr>
          <p:cNvPr id="24580" name="Picture 20" descr="394px-14_2_List_of_Radzivill_Chro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88" y="3429000"/>
            <a:ext cx="3227387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88" y="857250"/>
            <a:ext cx="8358187" cy="50784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LatinoTitulBr"/>
              </a:rPr>
              <a:t>«Древняя русская литература наполняет нас гордостью за наших далеких предшественников, учит нас с уважением относиться к их труду, борьбе, к их заботам о благе родины»</a:t>
            </a:r>
            <a:endParaRPr lang="en-US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LatinoTitulBr"/>
              </a:rPr>
              <a:t>                                          Д.Лихачёв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Т.н. Зарайское Евангелие (1401 год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214313"/>
            <a:ext cx="4986337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285992"/>
            <a:ext cx="8258204" cy="428628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Книги были очень дороги, так как писались на пергаменте, переплет изготавливался из досок, обтянутых кожей или дорогой тканью и украшенных золотом и драгоценными камнями. Книги были очень велики по размеру. Начало каждой страницы писалось с большой буквы красного цвета. Книги создавались очень долго, читались медленно, количество их было крайне мало, приобрести книги могли только князья и монахи. </a:t>
            </a:r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0" y="571500"/>
            <a:ext cx="3405188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6627" name="Picture 4" descr="книг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557338"/>
            <a:ext cx="8207375" cy="453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WordArt 5"/>
          <p:cNvSpPr>
            <a:spLocks noChangeArrowheads="1" noChangeShapeType="1" noTextEdit="1"/>
          </p:cNvSpPr>
          <p:nvPr/>
        </p:nvSpPr>
        <p:spPr bwMode="auto">
          <a:xfrm>
            <a:off x="395288" y="333375"/>
            <a:ext cx="7848600" cy="10795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Рукописная книга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 descr="миниатюр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00338" y="1341438"/>
            <a:ext cx="4608512" cy="532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WordArt 5"/>
          <p:cNvSpPr>
            <a:spLocks noChangeArrowheads="1" noChangeShapeType="1" noTextEdit="1"/>
          </p:cNvSpPr>
          <p:nvPr/>
        </p:nvSpPr>
        <p:spPr bwMode="auto">
          <a:xfrm>
            <a:off x="539750" y="620713"/>
            <a:ext cx="8064500" cy="10080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миниатюра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988" name="Picture 4" descr="Рисунок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88913"/>
            <a:ext cx="3573462" cy="476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9989" name="Text Box 5"/>
          <p:cNvSpPr txBox="1">
            <a:spLocks noChangeArrowheads="1"/>
          </p:cNvSpPr>
          <p:nvPr/>
        </p:nvSpPr>
        <p:spPr bwMode="auto">
          <a:xfrm>
            <a:off x="147638" y="5514975"/>
            <a:ext cx="2651125" cy="646113"/>
          </a:xfrm>
          <a:prstGeom prst="rect">
            <a:avLst/>
          </a:prstGeom>
          <a:noFill/>
          <a:ln w="762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kumimoji="1" lang="ru-RU" b="1" i="1"/>
              <a:t>Миниатюра </a:t>
            </a:r>
          </a:p>
          <a:p>
            <a:pPr algn="ctr" eaLnBrk="0" hangingPunct="0"/>
            <a:r>
              <a:rPr kumimoji="1" lang="ru-RU" b="1" i="1"/>
              <a:t>из рукописной книги.</a:t>
            </a:r>
          </a:p>
        </p:txBody>
      </p:sp>
      <p:sp>
        <p:nvSpPr>
          <p:cNvPr id="169990" name="Rectangle 6"/>
          <p:cNvSpPr>
            <a:spLocks noChangeArrowheads="1"/>
          </p:cNvSpPr>
          <p:nvPr/>
        </p:nvSpPr>
        <p:spPr bwMode="auto">
          <a:xfrm>
            <a:off x="4427538" y="620713"/>
            <a:ext cx="4495800" cy="489585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ru-RU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Самым известным поэтическим произведением того времени стало «Слово о полку Игореве» написанное в конце 12 века, посвященное походу Игоря Северского против половецкого хана </a:t>
            </a:r>
            <a:r>
              <a:rPr lang="ru-RU" sz="2800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Кончака</a:t>
            </a:r>
            <a:r>
              <a:rPr lang="ru-RU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в 1185 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99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99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9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9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9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1699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699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699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69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99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9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99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99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989" grpId="0"/>
      <p:bldP spid="16999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43306" y="4071942"/>
            <a:ext cx="5143536" cy="221457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Исконно русские книги появились на Руси только в конце 11 века, тематика их была христианской.</a:t>
            </a:r>
          </a:p>
        </p:txBody>
      </p:sp>
      <p:pic>
        <p:nvPicPr>
          <p:cNvPr id="13315" name="Рисунок 4" descr="003.(Лукова)  Спас в Силах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85728"/>
            <a:ext cx="1878012" cy="2565400"/>
          </a:xfrm>
          <a:prstGeom prst="rect">
            <a:avLst/>
          </a:prstGeom>
          <a:ln w="190500" cap="sq">
            <a:solidFill>
              <a:srgbClr val="6633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3316" name="Рисунок 25" descr="0026. Первые русские святые воины братья Борис и Глеб, XIV ве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571480"/>
            <a:ext cx="2411413" cy="3554413"/>
          </a:xfrm>
          <a:prstGeom prst="rect">
            <a:avLst/>
          </a:prstGeom>
          <a:ln w="190500" cap="sq">
            <a:solidFill>
              <a:srgbClr val="6633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11" descr="nikandr01"/>
          <p:cNvPicPr>
            <a:picLocks noChangeAspect="1" noChangeArrowheads="1"/>
          </p:cNvPicPr>
          <p:nvPr/>
        </p:nvPicPr>
        <p:blipFill>
          <a:blip r:embed="rId4" cstate="print"/>
          <a:srcRect l="5515" t="7813" r="8088" b="10937"/>
          <a:stretch>
            <a:fillRect/>
          </a:stretch>
        </p:blipFill>
        <p:spPr bwMode="auto">
          <a:xfrm>
            <a:off x="5429256" y="428604"/>
            <a:ext cx="3357586" cy="3714776"/>
          </a:xfrm>
          <a:prstGeom prst="rect">
            <a:avLst/>
          </a:prstGeom>
          <a:ln w="190500" cap="sq">
            <a:solidFill>
              <a:srgbClr val="6633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11" descr="nesto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3000372"/>
            <a:ext cx="3113832" cy="3562352"/>
          </a:xfrm>
          <a:prstGeom prst="rect">
            <a:avLst/>
          </a:prstGeom>
          <a:ln w="190500" cap="sq">
            <a:solidFill>
              <a:srgbClr val="6633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0" descr="img_10_12_0_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" y="642938"/>
            <a:ext cx="35814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1" descr="31-1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857364"/>
            <a:ext cx="3733800" cy="4343400"/>
          </a:xfrm>
          <a:prstGeom prst="rect">
            <a:avLst/>
          </a:prstGeom>
          <a:ln w="190500" cap="sq">
            <a:solidFill>
              <a:srgbClr val="6633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357166"/>
            <a:ext cx="8229600" cy="12192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4800" b="1" i="1" smtClean="0">
                <a:solidFill>
                  <a:schemeClr val="tx1"/>
                </a:solidFill>
              </a:rPr>
              <a:t>Жанры древнерусской литературы: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700213"/>
            <a:ext cx="8435975" cy="4465637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Char char="v"/>
            </a:pPr>
            <a:r>
              <a:rPr lang="ru-RU" sz="2800" b="1" u="sng" smtClean="0"/>
              <a:t>Летопись 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 smtClean="0">
                <a:solidFill>
                  <a:schemeClr val="hlink"/>
                </a:solidFill>
              </a:rPr>
              <a:t>(</a:t>
            </a:r>
            <a:r>
              <a:rPr lang="ru-RU" sz="2000" b="1" smtClean="0"/>
              <a:t>повествование о событиях исторической важности, расположенных «по летам», т.е. в хронологическом порядке)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Char char="v"/>
            </a:pPr>
            <a:r>
              <a:rPr lang="ru-RU" sz="2800" b="1" u="sng" smtClean="0"/>
              <a:t>Повесть 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 smtClean="0"/>
              <a:t>(повествует о важных исторических событиях)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Char char="v"/>
            </a:pPr>
            <a:r>
              <a:rPr lang="ru-RU" sz="2800" b="1" u="sng" smtClean="0"/>
              <a:t>Житие 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 smtClean="0"/>
              <a:t>(даётся описание духовных подвигов и добрых дел святых)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Char char="v"/>
            </a:pPr>
            <a:r>
              <a:rPr lang="ru-RU" sz="2800" b="1" u="sng" smtClean="0"/>
              <a:t>Слово 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 smtClean="0"/>
              <a:t>(образец торжественного красноречия)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Char char="v"/>
            </a:pPr>
            <a:r>
              <a:rPr lang="ru-RU" sz="2800" b="1" u="sng" smtClean="0"/>
              <a:t>Поучение 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 smtClean="0"/>
              <a:t>(проникновенная беседа о духовных ценностях)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Char char="v"/>
            </a:pPr>
            <a:r>
              <a:rPr lang="ru-RU" sz="2800" b="1" u="sng" smtClean="0"/>
              <a:t>Хождение 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 smtClean="0"/>
              <a:t>(рассказ о далёких путешествиях)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73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73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573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73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73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573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4000" b="1" smtClean="0">
                <a:solidFill>
                  <a:schemeClr val="tx1"/>
                </a:solidFill>
              </a:rPr>
              <a:t>Основные периоды развития древнерусской литературы.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u="sng" smtClean="0"/>
              <a:t>XI –XIII</a:t>
            </a:r>
            <a:r>
              <a:rPr lang="ru-RU" b="1" u="sng" smtClean="0"/>
              <a:t>в.-</a:t>
            </a:r>
            <a:r>
              <a:rPr lang="ru-RU" u="sng" smtClean="0"/>
              <a:t> </a:t>
            </a:r>
            <a:r>
              <a:rPr lang="ru-RU" sz="2400" u="sng" smtClean="0"/>
              <a:t>литература домонгольского нашествия</a:t>
            </a:r>
            <a:r>
              <a:rPr lang="ru-RU" sz="2000" u="sng" smtClean="0"/>
              <a:t> </a:t>
            </a:r>
            <a:r>
              <a:rPr lang="ru-RU" sz="2000" smtClean="0"/>
              <a:t>(летопись «Повесть временных лет», «Слово о законе и благодати» митрополита Иллариона, «Поучение Владимира Мономаха», «Сказание о Борисе и Глебе», «Слово о полку Игореве» и др.).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000" smtClean="0"/>
              <a:t>   </a:t>
            </a:r>
            <a:r>
              <a:rPr lang="ru-RU" sz="2000" b="1" u="sng" smtClean="0"/>
              <a:t>Цель: призвать русских князей к объединению.</a:t>
            </a:r>
          </a:p>
          <a:p>
            <a:pPr eaLnBrk="1" hangingPunct="1">
              <a:buFont typeface="Wingdings" pitchFamily="2" charset="2"/>
              <a:buNone/>
            </a:pPr>
            <a:endParaRPr lang="en-US" sz="2000" b="1" u="sng" smtClean="0"/>
          </a:p>
          <a:p>
            <a:pPr eaLnBrk="1" hangingPunct="1"/>
            <a:r>
              <a:rPr lang="en-US" b="1" u="sng" smtClean="0"/>
              <a:t>XIV – XVII</a:t>
            </a:r>
            <a:r>
              <a:rPr lang="ru-RU" b="1" u="sng" smtClean="0"/>
              <a:t>в. – </a:t>
            </a:r>
            <a:r>
              <a:rPr lang="ru-RU" sz="2400" b="1" u="sng" smtClean="0"/>
              <a:t>литература времени татаро-монгольского </a:t>
            </a:r>
            <a:r>
              <a:rPr lang="ru-RU" sz="2400" u="sng" smtClean="0"/>
              <a:t>нашествия</a:t>
            </a:r>
            <a:r>
              <a:rPr lang="ru-RU" sz="2400" smtClean="0"/>
              <a:t> и последующая </a:t>
            </a:r>
            <a:r>
              <a:rPr lang="ru-RU" sz="2000" smtClean="0"/>
              <a:t>(«Сказание о Мамаевом побоище», «Задонщина», «Житие Сергия Радонежского», «Домострой», «Житие протопопа Аввакума» и др.)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000" smtClean="0"/>
              <a:t>   </a:t>
            </a:r>
            <a:r>
              <a:rPr lang="ru-RU" sz="2000" b="1" u="sng" smtClean="0"/>
              <a:t>Цель: внушение народу патриотических идей, прославление святых подвижников и героев, призыв к мужеству, стойкости.</a:t>
            </a:r>
            <a:endParaRPr lang="en-US" sz="2000" b="1" u="sng" smtClean="0"/>
          </a:p>
          <a:p>
            <a:pPr eaLnBrk="1" hangingPunct="1">
              <a:buFont typeface="Wingdings" pitchFamily="2" charset="2"/>
              <a:buNone/>
            </a:pPr>
            <a:endParaRPr lang="ru-RU" sz="20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4000" b="1" smtClean="0">
                <a:solidFill>
                  <a:schemeClr val="tx1"/>
                </a:solidFill>
              </a:rPr>
              <a:t>Особенности древнерусской литературы.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Отсутствие авторства, </a:t>
            </a:r>
            <a:r>
              <a:rPr lang="ru-RU" sz="1800" smtClean="0"/>
              <a:t>хотя известны некоторые имена: монах Нестор, митрополит Илларион, Владимир Мономах .</a:t>
            </a:r>
          </a:p>
          <a:p>
            <a:pPr eaLnBrk="1" hangingPunct="1"/>
            <a:r>
              <a:rPr lang="ru-RU" smtClean="0"/>
              <a:t>Описывала различные исторические события, ставила религиозно-нравственные вопросы; </a:t>
            </a:r>
            <a:r>
              <a:rPr lang="ru-RU" sz="1800" smtClean="0"/>
              <a:t>бытовая тематика появляется лишь в поздний период.</a:t>
            </a:r>
          </a:p>
          <a:p>
            <a:pPr eaLnBrk="1" hangingPunct="1"/>
            <a:r>
              <a:rPr lang="ru-RU" smtClean="0"/>
              <a:t> Простой, незамысловатый сюжет, </a:t>
            </a:r>
            <a:r>
              <a:rPr lang="ru-RU" sz="1800" smtClean="0"/>
              <a:t>нет вымышленных сюжетов</a:t>
            </a:r>
            <a:r>
              <a:rPr lang="ru-RU" smtClean="0"/>
              <a:t> </a:t>
            </a:r>
            <a:r>
              <a:rPr lang="ru-RU" sz="1800" smtClean="0"/>
              <a:t>(описание исторических событий, действуют исторические личности)</a:t>
            </a:r>
            <a:endParaRPr lang="ru-RU" smtClean="0"/>
          </a:p>
          <a:p>
            <a:pPr eaLnBrk="1" hangingPunct="1"/>
            <a:r>
              <a:rPr lang="ru-RU" smtClean="0"/>
              <a:t> Книги писались на пергамене (</a:t>
            </a:r>
            <a:r>
              <a:rPr lang="ru-RU" sz="2000" smtClean="0"/>
              <a:t>материал для письма из недублёной кожи животных)</a:t>
            </a:r>
            <a:r>
              <a:rPr lang="ru-RU" smtClean="0"/>
              <a:t>, </a:t>
            </a:r>
            <a:r>
              <a:rPr lang="ru-RU" sz="2000" smtClean="0"/>
              <a:t>бумагу стали использовать только в </a:t>
            </a:r>
            <a:r>
              <a:rPr lang="en-US" sz="2000" smtClean="0"/>
              <a:t>XV</a:t>
            </a:r>
            <a:r>
              <a:rPr lang="ru-RU" sz="2000" smtClean="0"/>
              <a:t> веке.</a:t>
            </a:r>
          </a:p>
          <a:p>
            <a:pPr eaLnBrk="1" hangingPunct="1"/>
            <a:endParaRPr lang="ru-RU" sz="20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2000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2000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2000"/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500" y="2500313"/>
            <a:ext cx="8229600" cy="4572000"/>
          </a:xfrm>
        </p:spPr>
        <p:txBody>
          <a:bodyPr/>
          <a:lstStyle/>
          <a:p>
            <a:pPr eaLnBrk="1" hangingPunct="1"/>
            <a:r>
              <a:rPr lang="ru-RU" sz="4400" smtClean="0"/>
              <a:t>СОВОКУПНОСТЬ СОЗДАННЫХ ОБЩЕСТВОМ </a:t>
            </a:r>
            <a:r>
              <a:rPr lang="ru-RU" sz="4400" smtClean="0">
                <a:solidFill>
                  <a:srgbClr val="DFDF21"/>
                </a:solidFill>
              </a:rPr>
              <a:t>МАТЕРИАЛЬНЫХ </a:t>
            </a:r>
            <a:r>
              <a:rPr lang="ru-RU" sz="4400" smtClean="0"/>
              <a:t>И</a:t>
            </a:r>
            <a:r>
              <a:rPr lang="ru-RU" sz="4400" smtClean="0">
                <a:solidFill>
                  <a:srgbClr val="DFDF21"/>
                </a:solidFill>
              </a:rPr>
              <a:t> ДУХОВНЫХ</a:t>
            </a:r>
            <a:r>
              <a:rPr lang="ru-RU" sz="4400" smtClean="0"/>
              <a:t> ЦЕННОСТЕЙ</a:t>
            </a:r>
          </a:p>
          <a:p>
            <a:pPr eaLnBrk="1" hangingPunct="1">
              <a:buFont typeface="Wingdings" pitchFamily="2" charset="2"/>
              <a:buNone/>
            </a:pPr>
            <a:endParaRPr lang="ru-RU" sz="4400" smtClean="0"/>
          </a:p>
          <a:p>
            <a:pPr eaLnBrk="1" hangingPunct="1">
              <a:buFont typeface="Wingdings" pitchFamily="2" charset="2"/>
              <a:buNone/>
            </a:pPr>
            <a:endParaRPr lang="ru-RU" smtClean="0">
              <a:solidFill>
                <a:srgbClr val="DFDF21"/>
              </a:solidFill>
            </a:endParaRPr>
          </a:p>
        </p:txBody>
      </p:sp>
      <p:sp>
        <p:nvSpPr>
          <p:cNvPr id="8195" name="WordArt 5"/>
          <p:cNvSpPr>
            <a:spLocks noChangeArrowheads="1" noChangeShapeType="1" noTextEdit="1"/>
          </p:cNvSpPr>
          <p:nvPr/>
        </p:nvSpPr>
        <p:spPr bwMode="auto">
          <a:xfrm>
            <a:off x="1285875" y="642938"/>
            <a:ext cx="6624638" cy="1152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КУЛЬТУРА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Oval 4"/>
          <p:cNvSpPr>
            <a:spLocks noChangeArrowheads="1"/>
          </p:cNvSpPr>
          <p:nvPr/>
        </p:nvSpPr>
        <p:spPr bwMode="auto">
          <a:xfrm>
            <a:off x="2786050" y="500042"/>
            <a:ext cx="3816350" cy="1439862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3000375" y="785813"/>
            <a:ext cx="35290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Древнерусская культура</a:t>
            </a:r>
          </a:p>
        </p:txBody>
      </p:sp>
      <p:sp>
        <p:nvSpPr>
          <p:cNvPr id="3078" name="Oval 6"/>
          <p:cNvSpPr>
            <a:spLocks noChangeArrowheads="1"/>
          </p:cNvSpPr>
          <p:nvPr/>
        </p:nvSpPr>
        <p:spPr bwMode="auto">
          <a:xfrm>
            <a:off x="5500694" y="2928934"/>
            <a:ext cx="3384550" cy="1368425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6215063" y="3000375"/>
            <a:ext cx="23050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Наследие восточных славян</a:t>
            </a:r>
          </a:p>
        </p:txBody>
      </p:sp>
      <p:sp>
        <p:nvSpPr>
          <p:cNvPr id="3080" name="Oval 8"/>
          <p:cNvSpPr>
            <a:spLocks noChangeArrowheads="1"/>
          </p:cNvSpPr>
          <p:nvPr/>
        </p:nvSpPr>
        <p:spPr bwMode="auto">
          <a:xfrm>
            <a:off x="3286116" y="4143380"/>
            <a:ext cx="3816350" cy="1800225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3429000" y="4357688"/>
            <a:ext cx="34194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Культура неславянских народов и соседей</a:t>
            </a:r>
          </a:p>
        </p:txBody>
      </p:sp>
      <p:sp>
        <p:nvSpPr>
          <p:cNvPr id="3082" name="Oval 10"/>
          <p:cNvSpPr>
            <a:spLocks noChangeArrowheads="1"/>
          </p:cNvSpPr>
          <p:nvPr/>
        </p:nvSpPr>
        <p:spPr bwMode="auto">
          <a:xfrm>
            <a:off x="428596" y="3286124"/>
            <a:ext cx="3816350" cy="12954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1285875" y="3500438"/>
            <a:ext cx="230505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Культура Византии</a:t>
            </a:r>
          </a:p>
        </p:txBody>
      </p:sp>
      <p:sp>
        <p:nvSpPr>
          <p:cNvPr id="9234" name="Line 12"/>
          <p:cNvSpPr>
            <a:spLocks noChangeShapeType="1"/>
          </p:cNvSpPr>
          <p:nvPr/>
        </p:nvSpPr>
        <p:spPr bwMode="auto">
          <a:xfrm flipV="1">
            <a:off x="1857375" y="1571625"/>
            <a:ext cx="1143000" cy="17145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235" name="Line 13"/>
          <p:cNvSpPr>
            <a:spLocks noChangeShapeType="1"/>
          </p:cNvSpPr>
          <p:nvPr/>
        </p:nvSpPr>
        <p:spPr bwMode="auto">
          <a:xfrm flipH="1" flipV="1">
            <a:off x="4929188" y="2071688"/>
            <a:ext cx="71437" cy="200025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236" name="Line 14"/>
          <p:cNvSpPr>
            <a:spLocks noChangeShapeType="1"/>
          </p:cNvSpPr>
          <p:nvPr/>
        </p:nvSpPr>
        <p:spPr bwMode="auto">
          <a:xfrm flipH="1" flipV="1">
            <a:off x="6143625" y="1643063"/>
            <a:ext cx="1357313" cy="128587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1643042" y="5214950"/>
            <a:ext cx="664373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spcFirstLastPara="1">
            <a:prstTxWarp prst="textArchDown">
              <a:avLst>
                <a:gd name="adj" fmla="val 20077302"/>
              </a:avLst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5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ПАТРИОТИЗМ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/>
      <p:bldP spid="3081" grpId="0"/>
      <p:bldP spid="308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Рисунок9"/>
          <p:cNvPicPr preferRelativeResize="0"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3D0204"/>
              </a:clrFrom>
              <a:clrTo>
                <a:srgbClr val="3D0204">
                  <a:alpha val="0"/>
                </a:srgbClr>
              </a:clrTo>
            </a:clrChange>
            <a:lum bright="6000"/>
          </a:blip>
          <a:srcRect/>
          <a:stretch>
            <a:fillRect/>
          </a:stretch>
        </p:blipFill>
        <p:spPr bwMode="auto">
          <a:xfrm>
            <a:off x="179388" y="908050"/>
            <a:ext cx="4246562" cy="4029075"/>
          </a:xfrm>
          <a:prstGeom prst="rect">
            <a:avLst/>
          </a:prstGeom>
          <a:solidFill>
            <a:srgbClr val="663300"/>
          </a:solidFill>
          <a:ln w="762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4572000" y="500063"/>
            <a:ext cx="4572000" cy="607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ru-RU" sz="2800" b="1"/>
              <a:t>Европейцы называли Русь «Градарики»- страна городов.</a:t>
            </a:r>
          </a:p>
          <a:p>
            <a:r>
              <a:rPr kumimoji="1" lang="ru-RU" sz="2800" b="1"/>
              <a:t>Средневековые города были центрами куль- туры. Крупнейшими были Киев, Новгород, Галич.</a:t>
            </a:r>
          </a:p>
          <a:p>
            <a:r>
              <a:rPr kumimoji="1" lang="ru-RU" sz="2800" b="1"/>
              <a:t>За крепостными стена-ми развивались ремесла, которых нас</a:t>
            </a:r>
            <a:r>
              <a:rPr kumimoji="1" lang="en-US" sz="2800" b="1"/>
              <a:t>-</a:t>
            </a:r>
            <a:r>
              <a:rPr kumimoji="1" lang="ru-RU" sz="2800" b="1"/>
              <a:t>читывалось около70.</a:t>
            </a:r>
            <a:r>
              <a:rPr kumimoji="1" lang="en-US" sz="2800" b="1"/>
              <a:t> </a:t>
            </a:r>
            <a:r>
              <a:rPr kumimoji="1" lang="ru-RU" sz="2800" b="1"/>
              <a:t>Многие товары шли на продажу. 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229600" cy="62071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smtClean="0">
                <a:solidFill>
                  <a:schemeClr val="tx1"/>
                </a:solidFill>
              </a:rPr>
              <a:t>Развитие городов</a:t>
            </a: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0" y="5084763"/>
            <a:ext cx="40671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ru-RU" b="1" i="1">
                <a:latin typeface="Verdana" pitchFamily="34" charset="0"/>
              </a:rPr>
              <a:t>Торжок. Гравюра 16 века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/>
      <p:bldP spid="205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Рисунок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00338" y="0"/>
            <a:ext cx="6443662" cy="465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165100" y="1052513"/>
            <a:ext cx="2497138" cy="646112"/>
          </a:xfrm>
          <a:prstGeom prst="rect">
            <a:avLst/>
          </a:prstGeom>
          <a:noFill/>
          <a:ln w="762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/>
            <a:r>
              <a:rPr kumimoji="1" lang="ru-RU" b="1" i="1"/>
              <a:t>План Киева</a:t>
            </a:r>
          </a:p>
          <a:p>
            <a:pPr eaLnBrk="0" hangingPunct="0"/>
            <a:r>
              <a:rPr kumimoji="1" lang="ru-RU" b="1" i="1"/>
              <a:t>в середине 12 века.</a:t>
            </a:r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0" y="5013325"/>
            <a:ext cx="8763000" cy="1512888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Горожане были грамотными людьми, имели более широкий ,чем сельчане, кругозор.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/>
      <p:bldP spid="307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2" name="Picture 4" descr="Рисунок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851275" cy="494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0053" name="Rectangle 5"/>
          <p:cNvSpPr>
            <a:spLocks noChangeArrowheads="1"/>
          </p:cNvSpPr>
          <p:nvPr/>
        </p:nvSpPr>
        <p:spPr bwMode="auto">
          <a:xfrm>
            <a:off x="3995738" y="620713"/>
            <a:ext cx="5003800" cy="521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ru-RU" sz="2800" b="1"/>
              <a:t>Въезд в город символизировал его мощь. Как правило на въезде строили Золотые ворота.</a:t>
            </a:r>
          </a:p>
          <a:p>
            <a:r>
              <a:rPr kumimoji="1" lang="ru-RU" sz="2800" b="1"/>
              <a:t>Образованность горожан помогала им возводить сложные архитектурные сооружения. </a:t>
            </a:r>
          </a:p>
          <a:p>
            <a:r>
              <a:rPr kumimoji="1" lang="ru-RU" sz="2800" b="1"/>
              <a:t>На стенах, на бересте ученые находят множество надписей.</a:t>
            </a:r>
            <a:r>
              <a:rPr kumimoji="1" lang="ru-RU" sz="2800">
                <a:latin typeface="Verdana" pitchFamily="34" charset="0"/>
              </a:rPr>
              <a:t>  </a:t>
            </a:r>
          </a:p>
        </p:txBody>
      </p:sp>
      <p:sp>
        <p:nvSpPr>
          <p:cNvPr id="130054" name="Rectangle 6"/>
          <p:cNvSpPr>
            <a:spLocks noChangeArrowheads="1"/>
          </p:cNvSpPr>
          <p:nvPr/>
        </p:nvSpPr>
        <p:spPr bwMode="auto">
          <a:xfrm>
            <a:off x="323850" y="5084763"/>
            <a:ext cx="302418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ru-RU" b="1" i="1"/>
              <a:t>Золотые ворота во</a:t>
            </a:r>
          </a:p>
          <a:p>
            <a:r>
              <a:rPr kumimoji="1" lang="ru-RU" b="1" i="1"/>
              <a:t>Владимире.</a:t>
            </a:r>
          </a:p>
          <a:p>
            <a:r>
              <a:rPr kumimoji="1" lang="ru-RU" b="1" i="1"/>
              <a:t>Реконструкция.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0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3005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3" grpId="0"/>
      <p:bldP spid="13005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6" name="Picture 4" descr="Рисунок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11525" y="765175"/>
            <a:ext cx="5832475" cy="437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1077" name="Rectangle 5"/>
          <p:cNvSpPr>
            <a:spLocks noChangeArrowheads="1"/>
          </p:cNvSpPr>
          <p:nvPr/>
        </p:nvSpPr>
        <p:spPr bwMode="auto">
          <a:xfrm>
            <a:off x="179388" y="1700213"/>
            <a:ext cx="26463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ru-RU" b="1" i="1"/>
              <a:t>Типичный вид</a:t>
            </a:r>
          </a:p>
          <a:p>
            <a:r>
              <a:rPr kumimoji="1" lang="ru-RU" b="1" i="1"/>
              <a:t>боярских хором.</a:t>
            </a:r>
          </a:p>
        </p:txBody>
      </p:sp>
      <p:sp>
        <p:nvSpPr>
          <p:cNvPr id="131078" name="Rectangle 6"/>
          <p:cNvSpPr>
            <a:spLocks noChangeArrowheads="1"/>
          </p:cNvSpPr>
          <p:nvPr/>
        </p:nvSpPr>
        <p:spPr bwMode="auto">
          <a:xfrm>
            <a:off x="0" y="5229225"/>
            <a:ext cx="8839200" cy="1476375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Большинство зданий Киевской Руси были деревянными. В таких постройках жили даже князья. Хоромы состояли из 6-7 помещений.</a:t>
            </a:r>
          </a:p>
        </p:txBody>
      </p:sp>
      <p:sp>
        <p:nvSpPr>
          <p:cNvPr id="131079" name="Rectangle 7"/>
          <p:cNvSpPr>
            <a:spLocks noChangeArrowheads="1"/>
          </p:cNvSpPr>
          <p:nvPr/>
        </p:nvSpPr>
        <p:spPr bwMode="auto">
          <a:xfrm>
            <a:off x="468313" y="0"/>
            <a:ext cx="80645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1" lang="ru-RU" sz="4000" b="1"/>
              <a:t>Архитектура и живопись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1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1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1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1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31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1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1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1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1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1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1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1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1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1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1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7" grpId="0"/>
      <p:bldP spid="131078" grpId="0"/>
      <p:bldP spid="13107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2" name="Picture 4" descr="Рисунок5"/>
          <p:cNvPicPr>
            <a:picLocks noChangeAspect="1" noChangeArrowheads="1"/>
          </p:cNvPicPr>
          <p:nvPr/>
        </p:nvPicPr>
        <p:blipFill>
          <a:blip r:embed="rId2" cstate="print">
            <a:lum bright="-12000" contrast="36000"/>
          </a:blip>
          <a:srcRect/>
          <a:stretch>
            <a:fillRect/>
          </a:stretch>
        </p:blipFill>
        <p:spPr bwMode="auto">
          <a:xfrm>
            <a:off x="0" y="0"/>
            <a:ext cx="3868738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5176" name="Rectangle 8"/>
          <p:cNvSpPr>
            <a:spLocks noChangeArrowheads="1"/>
          </p:cNvSpPr>
          <p:nvPr/>
        </p:nvSpPr>
        <p:spPr bwMode="auto">
          <a:xfrm>
            <a:off x="4356100" y="188913"/>
            <a:ext cx="4537075" cy="6408737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ru-RU" sz="2800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ru-RU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В 11 веке в крупных городах появляются каменные хоромы князей. На 1-м этаже располагались небольшие комнатки, а второй этаж занимал просторный зал.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Снаружи здание украшалось арками, каменной резьбой, колоннадами.</a:t>
            </a:r>
          </a:p>
        </p:txBody>
      </p:sp>
      <p:sp>
        <p:nvSpPr>
          <p:cNvPr id="135177" name="Text Box 9"/>
          <p:cNvSpPr txBox="1">
            <a:spLocks noChangeArrowheads="1"/>
          </p:cNvSpPr>
          <p:nvPr/>
        </p:nvSpPr>
        <p:spPr bwMode="auto">
          <a:xfrm>
            <a:off x="323850" y="4652963"/>
            <a:ext cx="2949575" cy="923925"/>
          </a:xfrm>
          <a:prstGeom prst="rect">
            <a:avLst/>
          </a:prstGeom>
          <a:noFill/>
          <a:ln w="762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/>
            <a:r>
              <a:rPr kumimoji="1" lang="ru-RU" b="1"/>
              <a:t>Княжеские хоромы</a:t>
            </a:r>
          </a:p>
          <a:p>
            <a:pPr algn="ctr" eaLnBrk="0" hangingPunct="0"/>
            <a:r>
              <a:rPr kumimoji="1" lang="ru-RU" b="1"/>
              <a:t>в Чернигове.</a:t>
            </a:r>
          </a:p>
          <a:p>
            <a:pPr algn="ctr" eaLnBrk="0" hangingPunct="0"/>
            <a:r>
              <a:rPr kumimoji="1" lang="ru-RU" b="1"/>
              <a:t>Реконструкция.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5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5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5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"/>
                                        <p:tgtEl>
                                          <p:spTgt spid="135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135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6" grpId="0"/>
      <p:bldP spid="135177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255</TotalTime>
  <Words>935</Words>
  <Application>Microsoft Office PowerPoint</Application>
  <PresentationFormat>Экран (4:3)</PresentationFormat>
  <Paragraphs>95</Paragraphs>
  <Slides>28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6" baseType="lpstr">
      <vt:lpstr>Arial</vt:lpstr>
      <vt:lpstr>Constantia</vt:lpstr>
      <vt:lpstr>Wingdings 2</vt:lpstr>
      <vt:lpstr>Calibri</vt:lpstr>
      <vt:lpstr>a_LatinoTitulBr</vt:lpstr>
      <vt:lpstr>Wingdings</vt:lpstr>
      <vt:lpstr>Verdana</vt:lpstr>
      <vt:lpstr>Бумажная</vt:lpstr>
      <vt:lpstr>Тема:</vt:lpstr>
      <vt:lpstr>Слайд 2</vt:lpstr>
      <vt:lpstr>Слайд 3</vt:lpstr>
      <vt:lpstr>Слайд 4</vt:lpstr>
      <vt:lpstr>Развитие городов</vt:lpstr>
      <vt:lpstr>Слайд 6</vt:lpstr>
      <vt:lpstr>Слайд 7</vt:lpstr>
      <vt:lpstr>Слайд 8</vt:lpstr>
      <vt:lpstr>Слайд 9</vt:lpstr>
      <vt:lpstr>Слайд 10</vt:lpstr>
      <vt:lpstr>Литература пришла на Русь из Византии вместе с христианством – в 10 веке. </vt:lpstr>
      <vt:lpstr>Вместе с ним пришла на Русь кирилловская азбука, старославянский язык и книжная культура. Церковная византийская литература была переведена на старославянский язык и стала первой для древнерусских читателей. </vt:lpstr>
      <vt:lpstr>В те незапамятные времена первенствовало на Руси слово. Сильна была вера в то, что книга чудесным образом воздействует на человека. Общаясь с книгой, древнерусский человек верил в то, что общается с Богом.</vt:lpstr>
      <vt:lpstr>ГЛАГОЛИЦА</vt:lpstr>
      <vt:lpstr>КИРИЛЛИЦА</vt:lpstr>
      <vt:lpstr>Письменность и грамотность</vt:lpstr>
      <vt:lpstr>Летописец- монах  Пимен </vt:lpstr>
      <vt:lpstr>Слайд 18</vt:lpstr>
      <vt:lpstr>Слайд 19</vt:lpstr>
      <vt:lpstr>Книги были очень дороги, так как писались на пергаменте, переплет изготавливался из досок, обтянутых кожей или дорогой тканью и украшенных золотом и драгоценными камнями. Книги были очень велики по размеру. Начало каждой страницы писалось с большой буквы красного цвета. Книги создавались очень долго, читались медленно, количество их было крайне мало, приобрести книги могли только князья и монахи. </vt:lpstr>
      <vt:lpstr>Слайд 21</vt:lpstr>
      <vt:lpstr>Слайд 22</vt:lpstr>
      <vt:lpstr>Слайд 23</vt:lpstr>
      <vt:lpstr>Исконно русские книги появились на Руси только в конце 11 века, тематика их была христианской.</vt:lpstr>
      <vt:lpstr>Слайд 25</vt:lpstr>
      <vt:lpstr>Жанры древнерусской литературы:</vt:lpstr>
      <vt:lpstr>Основные периоды развития древнерусской литературы.</vt:lpstr>
      <vt:lpstr>Особенности древнерусской литературы.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</dc:title>
  <dc:creator>Наташа</dc:creator>
  <cp:lastModifiedBy>Админ</cp:lastModifiedBy>
  <cp:revision>24</cp:revision>
  <dcterms:created xsi:type="dcterms:W3CDTF">2007-09-05T10:39:20Z</dcterms:created>
  <dcterms:modified xsi:type="dcterms:W3CDTF">2022-03-20T11:18:17Z</dcterms:modified>
</cp:coreProperties>
</file>